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75" r:id="rId3"/>
    <p:sldId id="271" r:id="rId4"/>
    <p:sldId id="269" r:id="rId5"/>
    <p:sldId id="270" r:id="rId6"/>
    <p:sldId id="273" r:id="rId7"/>
    <p:sldId id="272" r:id="rId8"/>
    <p:sldId id="277" r:id="rId9"/>
    <p:sldId id="280" r:id="rId10"/>
    <p:sldId id="290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5" r:id="rId20"/>
    <p:sldId id="301" r:id="rId21"/>
    <p:sldId id="302" r:id="rId22"/>
    <p:sldId id="303" r:id="rId23"/>
    <p:sldId id="304" r:id="rId24"/>
    <p:sldId id="306" r:id="rId25"/>
    <p:sldId id="278" r:id="rId26"/>
    <p:sldId id="288" r:id="rId27"/>
    <p:sldId id="289" r:id="rId28"/>
    <p:sldId id="279" r:id="rId29"/>
    <p:sldId id="291" r:id="rId30"/>
    <p:sldId id="292" r:id="rId31"/>
    <p:sldId id="263" r:id="rId3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111111"/>
    <a:srgbClr val="FF0000"/>
    <a:srgbClr val="CC33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96" d="100"/>
          <a:sy n="96" d="100"/>
        </p:scale>
        <p:origin x="-63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B3CA2-8227-4BCE-B67B-FFC5DC914470}" type="datetimeFigureOut">
              <a:rPr lang="zh-CN" altLang="en-US" smtClean="0"/>
              <a:pPr/>
              <a:t>2023/4/7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EEF4B-1F10-410F-986B-F2B7112115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130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EEF4B-1F10-410F-986B-F2B71121153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057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EEF4B-1F10-410F-986B-F2B71121153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405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EEF4B-1F10-410F-986B-F2B71121153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1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2023/4/7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38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5" descr="I:\我的模板\中国风模板\中国风模板05\页面3\青石板.png"/>
          <p:cNvPicPr>
            <a:picLocks noChangeAspect="1" noChangeArrowheads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588" y="2854225"/>
            <a:ext cx="9142412" cy="2309813"/>
          </a:xfrm>
          <a:prstGeom prst="rect">
            <a:avLst/>
          </a:prstGeom>
          <a:noFill/>
        </p:spPr>
      </p:pic>
      <p:pic>
        <p:nvPicPr>
          <p:cNvPr id="45" name="Picture 2" descr="I:\我的模板\中国风模板\中国风模板05\宽版\页面2\切片\柳树.png"/>
          <p:cNvPicPr>
            <a:picLocks noChangeAspect="1" noChangeArrowheads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0" y="285752"/>
            <a:ext cx="1047750" cy="1898650"/>
          </a:xfrm>
          <a:prstGeom prst="rect">
            <a:avLst/>
          </a:prstGeom>
          <a:noFill/>
        </p:spPr>
      </p:pic>
      <p:pic>
        <p:nvPicPr>
          <p:cNvPr id="46" name="Picture 3" descr="I:\我的模板\中国风模板\中国风模板05\宽版\页面2\切片\墨竹01.png"/>
          <p:cNvPicPr>
            <a:picLocks noChangeAspect="1" noChangeArrowheads="1"/>
          </p:cNvPicPr>
          <p:nvPr userDrawn="1"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0" y="0"/>
            <a:ext cx="1852613" cy="1862138"/>
          </a:xfrm>
          <a:prstGeom prst="rect">
            <a:avLst/>
          </a:prstGeom>
          <a:noFill/>
        </p:spPr>
      </p:pic>
      <p:pic>
        <p:nvPicPr>
          <p:cNvPr id="51" name="Picture 4" descr="I:\我的模板\中国风模板\中国风模板05\宽版\页面2\切片\墨竹02.png"/>
          <p:cNvPicPr>
            <a:picLocks noChangeAspect="1" noChangeArrowheads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6600924" y="0"/>
            <a:ext cx="2537605" cy="12905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2023/4/7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0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11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1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11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66.png"/><Relationship Id="rId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91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:\我的模板\中国风模板\中国风模板05\宽版\页面0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9886" y="565807"/>
            <a:ext cx="7524836" cy="385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:\1PPT制作\Z中国风\戏曲\nipic.com_301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86" y="3783179"/>
            <a:ext cx="552400" cy="55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/>
          <p:cNvSpPr txBox="1"/>
          <p:nvPr/>
        </p:nvSpPr>
        <p:spPr>
          <a:xfrm>
            <a:off x="3491880" y="627534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latin typeface="Adobe 楷体 Std R" pitchFamily="18" charset="-128"/>
                <a:ea typeface="Adobe 楷体 Std R" pitchFamily="18" charset="-128"/>
              </a:rPr>
              <a:t>命中注定</a:t>
            </a:r>
            <a:r>
              <a:rPr lang="en-US" altLang="zh-TW" sz="3600" b="1" dirty="0" smtClean="0">
                <a:latin typeface="Adobe 楷体 Std R" pitchFamily="18" charset="-128"/>
                <a:ea typeface="Adobe 楷体 Std R" pitchFamily="18" charset="-128"/>
              </a:rPr>
              <a:t>?</a:t>
            </a:r>
            <a:endParaRPr lang="zh-TW" altLang="en-US" sz="3600" b="1" dirty="0"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400507" y="2599432"/>
            <a:ext cx="1915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Adobe 楷体 Std R" pitchFamily="18" charset="-128"/>
                <a:ea typeface="Adobe 楷体 Std R" pitchFamily="18" charset="-128"/>
              </a:rPr>
              <a:t>指導老師</a:t>
            </a:r>
            <a:r>
              <a:rPr lang="en-US" altLang="zh-TW" dirty="0" smtClean="0">
                <a:latin typeface="Adobe 楷体 Std R" pitchFamily="18" charset="-128"/>
                <a:ea typeface="Adobe 楷体 Std R" pitchFamily="18" charset="-128"/>
              </a:rPr>
              <a:t>: </a:t>
            </a:r>
            <a:r>
              <a:rPr lang="zh-TW" altLang="en-US" dirty="0" smtClean="0">
                <a:latin typeface="Adobe 楷体 Std R" pitchFamily="18" charset="-128"/>
                <a:ea typeface="Adobe 楷体 Std R" pitchFamily="18" charset="-128"/>
              </a:rPr>
              <a:t>簡智璁</a:t>
            </a:r>
            <a:endParaRPr lang="en-US" altLang="zh-TW" dirty="0" smtClean="0">
              <a:latin typeface="Adobe 楷体 Std R" pitchFamily="18" charset="-128"/>
              <a:ea typeface="Adobe 楷体 Std R" pitchFamily="18" charset="-128"/>
            </a:endParaRPr>
          </a:p>
          <a:p>
            <a:r>
              <a:rPr lang="zh-TW" altLang="en-US" dirty="0">
                <a:latin typeface="Adobe 楷体 Std R" pitchFamily="18" charset="-128"/>
                <a:ea typeface="Adobe 楷体 Std R" pitchFamily="18" charset="-128"/>
              </a:rPr>
              <a:t>組員</a:t>
            </a:r>
            <a:r>
              <a:rPr lang="en-US" altLang="zh-TW" dirty="0" smtClean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dirty="0" smtClean="0">
                <a:latin typeface="Adobe 楷体 Std R" pitchFamily="18" charset="-128"/>
                <a:ea typeface="Adobe 楷体 Std R" pitchFamily="18" charset="-128"/>
              </a:rPr>
              <a:t> 徐</a:t>
            </a:r>
            <a:r>
              <a:rPr lang="zh-TW" altLang="en-US" dirty="0">
                <a:latin typeface="Adobe 楷体 Std R" pitchFamily="18" charset="-128"/>
                <a:ea typeface="Adobe 楷体 Std R" pitchFamily="18" charset="-128"/>
              </a:rPr>
              <a:t>尉庭</a:t>
            </a:r>
            <a:endParaRPr lang="en-US" altLang="zh-TW" dirty="0" smtClean="0">
              <a:latin typeface="Adobe 楷体 Std R" pitchFamily="18" charset="-128"/>
              <a:ea typeface="Adobe 楷体 Std R" pitchFamily="18" charset="-128"/>
            </a:endParaRPr>
          </a:p>
          <a:p>
            <a:r>
              <a:rPr lang="zh-TW" altLang="en-US" dirty="0">
                <a:latin typeface="Adobe 楷体 Std R" pitchFamily="18" charset="-128"/>
                <a:ea typeface="Adobe 楷体 Std R" pitchFamily="18" charset="-128"/>
              </a:rPr>
              <a:t>組員</a:t>
            </a:r>
            <a:r>
              <a:rPr lang="en-US" altLang="zh-TW" dirty="0" smtClean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dirty="0" smtClean="0">
                <a:latin typeface="Adobe 楷体 Std R" pitchFamily="18" charset="-128"/>
                <a:ea typeface="Adobe 楷体 Std R" pitchFamily="18" charset="-128"/>
              </a:rPr>
              <a:t> 郭欣瓚</a:t>
            </a:r>
            <a:endParaRPr lang="en-US" altLang="zh-TW" dirty="0" smtClean="0">
              <a:latin typeface="Adobe 楷体 Std R" pitchFamily="18" charset="-128"/>
              <a:ea typeface="Adobe 楷体 Std R" pitchFamily="18" charset="-128"/>
            </a:endParaRPr>
          </a:p>
          <a:p>
            <a:r>
              <a:rPr lang="zh-TW" altLang="en-US" dirty="0">
                <a:latin typeface="Adobe 楷体 Std R" pitchFamily="18" charset="-128"/>
                <a:ea typeface="Adobe 楷体 Std R" pitchFamily="18" charset="-128"/>
              </a:rPr>
              <a:t>組員</a:t>
            </a:r>
            <a:r>
              <a:rPr lang="en-US" altLang="zh-TW" dirty="0" smtClean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dirty="0" smtClean="0">
                <a:latin typeface="Adobe 楷体 Std R" pitchFamily="18" charset="-128"/>
                <a:ea typeface="Adobe 楷体 Std R" pitchFamily="18" charset="-128"/>
              </a:rPr>
              <a:t> 林</a:t>
            </a:r>
            <a:r>
              <a:rPr lang="zh-TW" altLang="en-US" dirty="0">
                <a:latin typeface="Adobe 楷体 Std R" pitchFamily="18" charset="-128"/>
                <a:ea typeface="Adobe 楷体 Std R" pitchFamily="18" charset="-128"/>
              </a:rPr>
              <a:t>伯樵</a:t>
            </a:r>
            <a:endParaRPr lang="en-US" altLang="zh-TW" dirty="0" smtClean="0">
              <a:latin typeface="Adobe 楷体 Std R" pitchFamily="18" charset="-128"/>
              <a:ea typeface="Adobe 楷体 Std R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36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8150">
        <p14:vortex dir="r"/>
        <p:sndAc>
          <p:stSnd>
            <p:snd r:embed="rId3" name="风声.wav"/>
          </p:stSnd>
        </p:sndAc>
      </p:transition>
    </mc:Choice>
    <mc:Fallback xmlns="">
      <p:transition spd="slow" advTm="8150">
        <p:fade/>
        <p:sndAc>
          <p:stSnd>
            <p:snd r:embed="rId7" name="风声.wav"/>
          </p:stSnd>
        </p:sndAc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7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892479"/>
            <a:ext cx="1373726" cy="1396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396" y="3050184"/>
            <a:ext cx="2655036" cy="196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群組 15"/>
          <p:cNvGrpSpPr/>
          <p:nvPr/>
        </p:nvGrpSpPr>
        <p:grpSpPr>
          <a:xfrm>
            <a:off x="539552" y="555526"/>
            <a:ext cx="8226660" cy="705664"/>
            <a:chOff x="539552" y="555526"/>
            <a:chExt cx="8226660" cy="705664"/>
          </a:xfrm>
        </p:grpSpPr>
        <p:pic>
          <p:nvPicPr>
            <p:cNvPr id="11" name="图片 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555526"/>
              <a:ext cx="684076" cy="705664"/>
            </a:xfrm>
            <a:prstGeom prst="rect">
              <a:avLst/>
            </a:prstGeom>
          </p:spPr>
        </p:pic>
        <p:sp>
          <p:nvSpPr>
            <p:cNvPr id="12" name="TextBox 5"/>
            <p:cNvSpPr txBox="1"/>
            <p:nvPr/>
          </p:nvSpPr>
          <p:spPr>
            <a:xfrm>
              <a:off x="603602" y="627533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四</a:t>
              </a:r>
              <a:endPara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1187624" y="627533"/>
              <a:ext cx="75785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 smtClean="0">
                  <a:latin typeface="Adobe 楷体 Std R" pitchFamily="18" charset="-128"/>
                  <a:ea typeface="Adobe 楷体 Std R" pitchFamily="18" charset="-128"/>
                </a:rPr>
                <a:t>取</a:t>
              </a:r>
              <a:r>
                <a:rPr lang="en-US" altLang="zh-TW" sz="28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Firebase</a:t>
              </a:r>
              <a:r>
                <a:rPr lang="zh-TW" altLang="en-US" sz="28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ROE</a:t>
              </a:r>
              <a:r>
                <a:rPr lang="zh-TW" altLang="en-US" sz="2800" b="1" dirty="0" smtClean="0">
                  <a:latin typeface="Adobe 楷体 Std R" pitchFamily="18" charset="-128"/>
                  <a:ea typeface="Adobe 楷体 Std R" pitchFamily="18" charset="-128"/>
                </a:rPr>
                <a:t>累</a:t>
              </a:r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季</a:t>
              </a:r>
              <a:r>
                <a:rPr lang="zh-TW" altLang="en-US" sz="2800" b="1" dirty="0" smtClean="0">
                  <a:latin typeface="Adobe 楷体 Std R" pitchFamily="18" charset="-128"/>
                  <a:ea typeface="Adobe 楷体 Std R" pitchFamily="18" charset="-128"/>
                </a:rPr>
                <a:t>資料進行下季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ROE</a:t>
              </a:r>
              <a:r>
                <a:rPr lang="zh-TW" altLang="en-US" sz="2800" b="1" dirty="0" smtClean="0">
                  <a:latin typeface="Adobe 楷体 Std R" pitchFamily="18" charset="-128"/>
                  <a:ea typeface="Adobe 楷体 Std R" pitchFamily="18" charset="-128"/>
                </a:rPr>
                <a:t>預測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03602" y="1261102"/>
            <a:ext cx="1606162" cy="467688"/>
            <a:chOff x="603602" y="1261102"/>
            <a:chExt cx="1606162" cy="467688"/>
          </a:xfrm>
        </p:grpSpPr>
        <p:grpSp>
          <p:nvGrpSpPr>
            <p:cNvPr id="18" name="群組 17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15" name="图片 3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1002382" y="1261102"/>
              <a:ext cx="1207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latin typeface="Adobe 楷体 Std R" pitchFamily="18" charset="-128"/>
                  <a:ea typeface="Adobe 楷体 Std R" pitchFamily="18" charset="-128"/>
                </a:rPr>
                <a:t>程式碼</a:t>
              </a:r>
              <a:r>
                <a:rPr lang="en-US" altLang="zh-TW" sz="24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TW" altLang="en-US" sz="24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2987824" y="1258091"/>
            <a:ext cx="2850092" cy="467688"/>
            <a:chOff x="603602" y="1261102"/>
            <a:chExt cx="2850092" cy="467688"/>
          </a:xfrm>
        </p:grpSpPr>
        <p:grpSp>
          <p:nvGrpSpPr>
            <p:cNvPr id="25" name="群組 24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27" name="图片 3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28" name="文字方塊 27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文字方塊 25"/>
            <p:cNvSpPr txBox="1"/>
            <p:nvPr/>
          </p:nvSpPr>
          <p:spPr>
            <a:xfrm>
              <a:off x="1002382" y="1261102"/>
              <a:ext cx="2451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Adobe 楷体 Std R" pitchFamily="18" charset="-128"/>
                  <a:ea typeface="Adobe 楷体 Std R" pitchFamily="18" charset="-128"/>
                </a:rPr>
                <a:t>ROE</a:t>
              </a:r>
              <a:r>
                <a:rPr lang="zh-TW" altLang="en-US" sz="2400" b="1" dirty="0" smtClean="0">
                  <a:latin typeface="Adobe 楷体 Std R" pitchFamily="18" charset="-128"/>
                  <a:ea typeface="Adobe 楷体 Std R" pitchFamily="18" charset="-128"/>
                </a:rPr>
                <a:t>整理與預測</a:t>
              </a:r>
              <a:r>
                <a:rPr lang="en-US" altLang="zh-TW" sz="24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TW" altLang="en-US" sz="24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3059832" y="1635646"/>
            <a:ext cx="4514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lphaLcPeriod"/>
            </a:pP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ROE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資料整理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 將累計資料轉換成單季。</a:t>
            </a:r>
            <a:endParaRPr lang="en-US" altLang="zh-TW" sz="1600" dirty="0" smtClean="0">
              <a:latin typeface="Adobe 楷体 Std R" pitchFamily="18" charset="-128"/>
              <a:ea typeface="Adobe 楷体 Std R" pitchFamily="18" charset="-128"/>
            </a:endParaRPr>
          </a:p>
          <a:p>
            <a:pPr marL="342900" indent="-342900">
              <a:buFontTx/>
              <a:buAutoNum type="alphaLcPeriod"/>
            </a:pP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使用線性回歸預測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 預測最新一季的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ROE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值。</a:t>
            </a:r>
            <a:endParaRPr lang="en-US" altLang="zh-TW" sz="1600" dirty="0" smtClean="0">
              <a:latin typeface="Adobe 楷体 Std R" pitchFamily="18" charset="-128"/>
              <a:ea typeface="Adobe 楷体 Std R" pitchFamily="18" charset="-128"/>
            </a:endParaRPr>
          </a:p>
          <a:p>
            <a:pPr marL="342900" indent="-342900">
              <a:buFontTx/>
              <a:buAutoNum type="alphaLcPeriod"/>
            </a:pP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測試模型成功率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70%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以上</a:t>
            </a:r>
            <a:endParaRPr lang="en-US" altLang="zh-TW" sz="1600" dirty="0" smtClean="0"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7452320" y="1121651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b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89470" y="1717102"/>
            <a:ext cx="23310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取</a:t>
            </a:r>
            <a:r>
              <a:rPr lang="en-US" altLang="zh-TW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Firebase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雲端各股票代號的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ROE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資料進行轉單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季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資料後做離群值處理跟</a:t>
            </a:r>
            <a:r>
              <a:rPr lang="zh-TW" altLang="en-US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線性回歸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訓練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, 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進而預測下一季的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ROE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3616018" y="314935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a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61786" y="3072477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ROE</a:t>
            </a:r>
            <a:r>
              <a:rPr lang="zh-TW" altLang="en-US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整理</a:t>
            </a:r>
            <a:r>
              <a:rPr lang="en-US" altLang="zh-TW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: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792822" y="3075806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線性回歸</a:t>
            </a:r>
            <a:r>
              <a:rPr lang="en-US" altLang="zh-TW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: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355396" y="3052550"/>
            <a:ext cx="2655036" cy="1967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085" y="1150753"/>
            <a:ext cx="970667" cy="182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93" y="3106484"/>
            <a:ext cx="1017691" cy="1166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4843056" y="3657822"/>
            <a:ext cx="263214" cy="2704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3645156" y="3352378"/>
            <a:ext cx="2583028" cy="947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6300192" y="2807652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b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68344" y="1150753"/>
            <a:ext cx="997408" cy="146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7472009" y="2759051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c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679048" y="2816876"/>
            <a:ext cx="997408" cy="146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85532" y="3328294"/>
            <a:ext cx="1653593" cy="1815206"/>
            <a:chOff x="85532" y="3328294"/>
            <a:chExt cx="1653593" cy="1815206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68" y="4419690"/>
              <a:ext cx="1442857" cy="723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815" y="3808560"/>
              <a:ext cx="1450000" cy="9119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32" y="3328294"/>
              <a:ext cx="1447619" cy="8785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群組 6"/>
          <p:cNvGrpSpPr/>
          <p:nvPr/>
        </p:nvGrpSpPr>
        <p:grpSpPr>
          <a:xfrm>
            <a:off x="1865039" y="3304689"/>
            <a:ext cx="1750979" cy="1809117"/>
            <a:chOff x="1865039" y="3304689"/>
            <a:chExt cx="1750979" cy="1809117"/>
          </a:xfrm>
        </p:grpSpPr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113" y="4004282"/>
              <a:ext cx="1461905" cy="11095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3463512"/>
              <a:ext cx="1466667" cy="1214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5039" y="3304689"/>
              <a:ext cx="1459524" cy="10380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126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45" y="1238770"/>
            <a:ext cx="2830950" cy="101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346" y="2284726"/>
            <a:ext cx="2830950" cy="85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463" y="3168550"/>
            <a:ext cx="2804527" cy="738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群組 15"/>
          <p:cNvGrpSpPr/>
          <p:nvPr/>
        </p:nvGrpSpPr>
        <p:grpSpPr>
          <a:xfrm>
            <a:off x="539552" y="555526"/>
            <a:ext cx="8226660" cy="705664"/>
            <a:chOff x="539552" y="555526"/>
            <a:chExt cx="8226660" cy="705664"/>
          </a:xfrm>
        </p:grpSpPr>
        <p:pic>
          <p:nvPicPr>
            <p:cNvPr id="11" name="图片 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555526"/>
              <a:ext cx="684076" cy="705664"/>
            </a:xfrm>
            <a:prstGeom prst="rect">
              <a:avLst/>
            </a:prstGeom>
          </p:spPr>
        </p:pic>
        <p:sp>
          <p:nvSpPr>
            <p:cNvPr id="12" name="TextBox 5"/>
            <p:cNvSpPr txBox="1"/>
            <p:nvPr/>
          </p:nvSpPr>
          <p:spPr>
            <a:xfrm>
              <a:off x="603602" y="627533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五</a:t>
              </a:r>
              <a:endPara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1187624" y="627533"/>
              <a:ext cx="75785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ROE</a:t>
              </a:r>
              <a:r>
                <a:rPr lang="zh-TW" altLang="en-US" sz="2800" b="1" dirty="0" smtClean="0">
                  <a:latin typeface="Adobe 楷体 Std R" pitchFamily="18" charset="-128"/>
                  <a:ea typeface="Adobe 楷体 Std R" pitchFamily="18" charset="-128"/>
                </a:rPr>
                <a:t>資料與公司資料合併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en-US" altLang="zh-TW" sz="28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03602" y="1261102"/>
            <a:ext cx="1606162" cy="467688"/>
            <a:chOff x="603602" y="1261102"/>
            <a:chExt cx="1606162" cy="467688"/>
          </a:xfrm>
        </p:grpSpPr>
        <p:grpSp>
          <p:nvGrpSpPr>
            <p:cNvPr id="18" name="群組 17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15" name="图片 3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1002382" y="1261102"/>
              <a:ext cx="1207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latin typeface="Adobe 楷体 Std R" pitchFamily="18" charset="-128"/>
                  <a:ea typeface="Adobe 楷体 Std R" pitchFamily="18" charset="-128"/>
                </a:rPr>
                <a:t>程式碼</a:t>
              </a:r>
              <a:r>
                <a:rPr lang="en-US" altLang="zh-TW" sz="2400" b="1" dirty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TW" altLang="en-US" sz="24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2987824" y="1258091"/>
            <a:ext cx="2850092" cy="467688"/>
            <a:chOff x="603602" y="1261102"/>
            <a:chExt cx="2850092" cy="467688"/>
          </a:xfrm>
        </p:grpSpPr>
        <p:grpSp>
          <p:nvGrpSpPr>
            <p:cNvPr id="25" name="群組 24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27" name="图片 3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28" name="文字方塊 27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文字方塊 25"/>
            <p:cNvSpPr txBox="1"/>
            <p:nvPr/>
          </p:nvSpPr>
          <p:spPr>
            <a:xfrm>
              <a:off x="1002382" y="1261102"/>
              <a:ext cx="2451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latin typeface="Adobe 楷体 Std R" pitchFamily="18" charset="-128"/>
                  <a:ea typeface="Adobe 楷体 Std R" pitchFamily="18" charset="-128"/>
                </a:rPr>
                <a:t>ROE</a:t>
              </a:r>
              <a:r>
                <a:rPr lang="zh-TW" altLang="en-US" sz="2400" b="1" dirty="0">
                  <a:latin typeface="Adobe 楷体 Std R" pitchFamily="18" charset="-128"/>
                  <a:ea typeface="Adobe 楷体 Std R" pitchFamily="18" charset="-128"/>
                </a:rPr>
                <a:t>整理與預測</a:t>
              </a:r>
              <a:r>
                <a:rPr lang="en-US" altLang="zh-TW" sz="2400" b="1" dirty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TW" altLang="en-US" sz="24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3059834" y="1635646"/>
            <a:ext cx="2880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lphaLcPeriod"/>
            </a:pP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ROE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資料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 最新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ROE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、預測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ROE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、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預測成功率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、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公司近況評比。</a:t>
            </a:r>
            <a:endParaRPr lang="en-US" altLang="zh-TW" sz="1600" dirty="0" smtClean="0">
              <a:latin typeface="Adobe 楷体 Std R" pitchFamily="18" charset="-128"/>
              <a:ea typeface="Adobe 楷体 Std R" pitchFamily="18" charset="-128"/>
            </a:endParaRPr>
          </a:p>
          <a:p>
            <a:pPr marL="342900" indent="-342900">
              <a:buFontTx/>
              <a:buAutoNum type="alphaLcPeriod"/>
            </a:pP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公司資料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 股票代碼、產業別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+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所屬產業、公司簡稱、屬性分類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89470" y="1717102"/>
            <a:ext cx="23310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取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Firebase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雲端各股票代號的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ROE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資料與公司資料的股票代號進行比對與合併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,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 並取中位數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ROE3~4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個值最平均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與最新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ROE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比較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6749044" y="208643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a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23528" y="3302863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資料合併</a:t>
            </a:r>
            <a:r>
              <a:rPr lang="en-US" altLang="zh-TW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: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135535" y="3302863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中位平均計算</a:t>
            </a:r>
            <a:r>
              <a:rPr lang="en-US" altLang="zh-TW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: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020272" y="2100915"/>
            <a:ext cx="1862024" cy="845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7020272" y="2946151"/>
            <a:ext cx="1847523" cy="947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6749044" y="2946151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b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165" y="3572222"/>
            <a:ext cx="1625763" cy="799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395536" y="3569257"/>
            <a:ext cx="1459477" cy="1345926"/>
            <a:chOff x="395536" y="3569257"/>
            <a:chExt cx="1459477" cy="1345926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76" y="4086921"/>
              <a:ext cx="1210537" cy="828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569257"/>
              <a:ext cx="1210537" cy="9317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735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/>
          <p:cNvGrpSpPr/>
          <p:nvPr/>
        </p:nvGrpSpPr>
        <p:grpSpPr>
          <a:xfrm>
            <a:off x="539552" y="555526"/>
            <a:ext cx="8226660" cy="705664"/>
            <a:chOff x="539552" y="555526"/>
            <a:chExt cx="8226660" cy="705664"/>
          </a:xfrm>
        </p:grpSpPr>
        <p:pic>
          <p:nvPicPr>
            <p:cNvPr id="11" name="图片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555526"/>
              <a:ext cx="684076" cy="705664"/>
            </a:xfrm>
            <a:prstGeom prst="rect">
              <a:avLst/>
            </a:prstGeom>
          </p:spPr>
        </p:pic>
        <p:sp>
          <p:nvSpPr>
            <p:cNvPr id="12" name="TextBox 5"/>
            <p:cNvSpPr txBox="1"/>
            <p:nvPr/>
          </p:nvSpPr>
          <p:spPr>
            <a:xfrm>
              <a:off x="603602" y="627533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六</a:t>
              </a:r>
              <a:endPara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1187624" y="627533"/>
              <a:ext cx="75785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使用者透過</a:t>
              </a:r>
              <a:r>
                <a:rPr lang="en-US" altLang="zh-TW" sz="2800" b="1" dirty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Firebase</a:t>
              </a:r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註冊及信箱驗證</a:t>
              </a:r>
              <a:r>
                <a:rPr lang="en-US" altLang="zh-TW" sz="2800" b="1" dirty="0">
                  <a:latin typeface="Adobe 楷体 Std R" pitchFamily="18" charset="-128"/>
                  <a:ea typeface="Adobe 楷体 Std R" pitchFamily="18" charset="-128"/>
                </a:rPr>
                <a:t>: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03602" y="1261102"/>
            <a:ext cx="1606162" cy="467688"/>
            <a:chOff x="603602" y="1261102"/>
            <a:chExt cx="1606162" cy="467688"/>
          </a:xfrm>
        </p:grpSpPr>
        <p:grpSp>
          <p:nvGrpSpPr>
            <p:cNvPr id="18" name="群組 17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15" name="图片 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1002382" y="1261102"/>
              <a:ext cx="1207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latin typeface="Adobe 楷体 Std R" pitchFamily="18" charset="-128"/>
                  <a:ea typeface="Adobe 楷体 Std R" pitchFamily="18" charset="-128"/>
                </a:rPr>
                <a:t>程式碼</a:t>
              </a:r>
              <a:r>
                <a:rPr lang="en-US" altLang="zh-TW" sz="2400" b="1" dirty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TW" altLang="en-US" sz="24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2987824" y="1258091"/>
            <a:ext cx="2237745" cy="467688"/>
            <a:chOff x="603602" y="1261102"/>
            <a:chExt cx="2237745" cy="467688"/>
          </a:xfrm>
        </p:grpSpPr>
        <p:grpSp>
          <p:nvGrpSpPr>
            <p:cNvPr id="25" name="群組 24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27" name="图片 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28" name="文字方塊 27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文字方塊 25"/>
            <p:cNvSpPr txBox="1"/>
            <p:nvPr/>
          </p:nvSpPr>
          <p:spPr>
            <a:xfrm>
              <a:off x="1002382" y="1261102"/>
              <a:ext cx="18389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latin typeface="Adobe 楷体 Std R" pitchFamily="18" charset="-128"/>
                  <a:ea typeface="Adobe 楷体 Std R" pitchFamily="18" charset="-128"/>
                </a:rPr>
                <a:t>比對及渲染</a:t>
              </a:r>
              <a:r>
                <a:rPr lang="en-US" altLang="zh-TW" sz="2400" b="1" dirty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TW" altLang="en-US" sz="24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3059832" y="1635646"/>
            <a:ext cx="3278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lphaLcPeriod"/>
            </a:pP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使用者註冊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 姓名、信箱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...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等。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  <a:p>
            <a:pPr marL="342900" indent="-342900">
              <a:buFontTx/>
              <a:buAutoNum type="alphaLcPeriod"/>
            </a:pP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信箱驗證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 驗證信寄送。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7092280" y="2387336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b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89470" y="1717102"/>
            <a:ext cx="2331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依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Firebase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 API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設計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,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讓使用者執行註冊及信箱驗證等動作。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753082" y="2304093"/>
            <a:ext cx="1912354" cy="2500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3451663" y="21981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a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411883" y="2715766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註冊</a:t>
            </a:r>
            <a:r>
              <a:rPr lang="en-US" altLang="zh-TW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: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023304" y="2725879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信箱驗證</a:t>
            </a:r>
            <a:r>
              <a:rPr lang="en-US" altLang="zh-TW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: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077639" y="2670551"/>
            <a:ext cx="2904436" cy="1129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BE97CFC-3913-CDE5-D12E-D2BF21C0C4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" y="2983786"/>
            <a:ext cx="1480429" cy="10281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105A9F0D-D1FE-CC96-E0A2-23AEA1BCE2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162" y="3026474"/>
            <a:ext cx="1633260" cy="112517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DF61F856-5238-5BE7-600F-58DF324307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065" y="2304093"/>
            <a:ext cx="1898371" cy="250029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81861E7E-276D-3BC0-6E6D-CD82E5B22A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21" y="2682983"/>
            <a:ext cx="2869668" cy="110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7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559" y="3156745"/>
            <a:ext cx="2673098" cy="1134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3919674" y="2865843"/>
            <a:ext cx="1729267" cy="1742587"/>
            <a:chOff x="3919674" y="2865843"/>
            <a:chExt cx="1729267" cy="174258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9674" y="2865843"/>
              <a:ext cx="1729267" cy="1047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9674" y="3920975"/>
              <a:ext cx="1729267" cy="687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787" y="1920999"/>
            <a:ext cx="226695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群組 15"/>
          <p:cNvGrpSpPr/>
          <p:nvPr/>
        </p:nvGrpSpPr>
        <p:grpSpPr>
          <a:xfrm>
            <a:off x="539552" y="555526"/>
            <a:ext cx="8226660" cy="705664"/>
            <a:chOff x="539552" y="555526"/>
            <a:chExt cx="8226660" cy="705664"/>
          </a:xfrm>
        </p:grpSpPr>
        <p:pic>
          <p:nvPicPr>
            <p:cNvPr id="11" name="图片 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555526"/>
              <a:ext cx="684076" cy="705664"/>
            </a:xfrm>
            <a:prstGeom prst="rect">
              <a:avLst/>
            </a:prstGeom>
          </p:spPr>
        </p:pic>
        <p:sp>
          <p:nvSpPr>
            <p:cNvPr id="12" name="TextBox 5"/>
            <p:cNvSpPr txBox="1"/>
            <p:nvPr/>
          </p:nvSpPr>
          <p:spPr>
            <a:xfrm>
              <a:off x="603602" y="627533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七</a:t>
              </a:r>
              <a:endPara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1187624" y="627533"/>
              <a:ext cx="75785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擷取</a:t>
              </a:r>
              <a:r>
                <a:rPr lang="zh-TW" altLang="en-US" sz="2800" b="1" dirty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劍靈命理網</a:t>
              </a:r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的喜用神上傳</a:t>
              </a:r>
              <a:r>
                <a:rPr lang="en-US" altLang="zh-TW" sz="2800" b="1" dirty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Firebase</a:t>
              </a:r>
              <a:r>
                <a:rPr lang="en-US" altLang="zh-TW" sz="2800" b="1" dirty="0">
                  <a:latin typeface="Adobe 楷体 Std R" pitchFamily="18" charset="-128"/>
                  <a:ea typeface="Adobe 楷体 Std R" pitchFamily="18" charset="-128"/>
                </a:rPr>
                <a:t>: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03602" y="1261102"/>
            <a:ext cx="1606162" cy="467688"/>
            <a:chOff x="603602" y="1261102"/>
            <a:chExt cx="1606162" cy="467688"/>
          </a:xfrm>
        </p:grpSpPr>
        <p:grpSp>
          <p:nvGrpSpPr>
            <p:cNvPr id="18" name="群組 17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15" name="图片 3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1002382" y="1261102"/>
              <a:ext cx="1207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latin typeface="Adobe 楷体 Std R" pitchFamily="18" charset="-128"/>
                  <a:ea typeface="Adobe 楷体 Std R" pitchFamily="18" charset="-128"/>
                </a:rPr>
                <a:t>程式碼</a:t>
              </a:r>
              <a:r>
                <a:rPr lang="en-US" altLang="zh-TW" sz="2400" b="1" dirty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TW" altLang="en-US" sz="24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2987824" y="1258091"/>
            <a:ext cx="3185120" cy="467688"/>
            <a:chOff x="603602" y="1261102"/>
            <a:chExt cx="3185120" cy="467688"/>
          </a:xfrm>
        </p:grpSpPr>
        <p:grpSp>
          <p:nvGrpSpPr>
            <p:cNvPr id="25" name="群組 24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27" name="图片 3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28" name="文字方塊 27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文字方塊 25"/>
            <p:cNvSpPr txBox="1"/>
            <p:nvPr/>
          </p:nvSpPr>
          <p:spPr>
            <a:xfrm>
              <a:off x="1002382" y="1261102"/>
              <a:ext cx="2786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latin typeface="Adobe 楷体 Std R" pitchFamily="18" charset="-128"/>
                  <a:ea typeface="Adobe 楷体 Std R" pitchFamily="18" charset="-128"/>
                </a:rPr>
                <a:t>喜用神擷取及上傳</a:t>
              </a:r>
              <a:r>
                <a:rPr lang="en-US" altLang="zh-TW" sz="2400" b="1" dirty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TW" altLang="en-US" sz="24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3059832" y="1635646"/>
            <a:ext cx="33009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lphaLcPeriod"/>
            </a:pP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生辰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1969/3/3/11/M...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等。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  <a:p>
            <a:pPr marL="342900" indent="-342900">
              <a:buFontTx/>
              <a:buAutoNum type="alphaLcPeriod"/>
            </a:pP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喜用神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[“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水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”,”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金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”]...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等。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  <a:p>
            <a:pPr marL="342900" indent="-342900">
              <a:buFontTx/>
              <a:buAutoNum type="alphaLcPeriod"/>
            </a:pP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資料格式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: 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 年、月、日、時、 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  <a:p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                       性別、 喜用神。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  <a:p>
            <a:pPr marL="342900" indent="-342900">
              <a:buFontTx/>
              <a:buAutoNum type="alphaLcPeriod"/>
            </a:pP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228184" y="188442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a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453411" y="3244084"/>
            <a:ext cx="1195530" cy="1364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3499427" y="2737625"/>
            <a:ext cx="1098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c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89470" y="1717102"/>
            <a:ext cx="23310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依信箱為主鍵使用</a:t>
            </a:r>
            <a:r>
              <a:rPr lang="zh-TW" altLang="en-US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靜態網頁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爬蟲並搭配使用者資料</a:t>
            </a:r>
            <a:r>
              <a:rPr lang="zh-TW" altLang="en-US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依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”</a:t>
            </a:r>
            <a:r>
              <a:rPr lang="zh-TW" altLang="en-US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年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/</a:t>
            </a:r>
            <a:r>
              <a:rPr lang="zh-TW" altLang="en-US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月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/</a:t>
            </a:r>
            <a:r>
              <a:rPr lang="zh-TW" altLang="en-US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日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/</a:t>
            </a:r>
            <a:r>
              <a:rPr lang="zh-TW" altLang="en-US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時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/</a:t>
            </a:r>
            <a:r>
              <a:rPr lang="zh-TW" altLang="en-US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性別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”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,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 匯入劍靈網並擷取喜用神資料後上傳並至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Firebase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雲端資料庫。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458788" y="1925410"/>
            <a:ext cx="2266950" cy="862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7524328" y="3795886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b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" name="上-下雙向箭號 3"/>
          <p:cNvSpPr/>
          <p:nvPr/>
        </p:nvSpPr>
        <p:spPr>
          <a:xfrm>
            <a:off x="7482137" y="1637421"/>
            <a:ext cx="90265" cy="214249"/>
          </a:xfrm>
          <a:prstGeom prst="upDown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145768" y="317519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靜態網頁爬蟲</a:t>
            </a:r>
            <a:r>
              <a:rPr lang="en-US" altLang="zh-TW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: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887826" y="3230855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上傳</a:t>
            </a:r>
            <a:r>
              <a:rPr lang="en-US" altLang="zh-TW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Firebase: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39963" y="4072885"/>
            <a:ext cx="648277" cy="189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828" y="1085465"/>
            <a:ext cx="20859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159763" y="3396846"/>
            <a:ext cx="1566428" cy="1551168"/>
            <a:chOff x="159763" y="3396846"/>
            <a:chExt cx="1566428" cy="1551168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572" y="3695633"/>
              <a:ext cx="1447619" cy="1252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63" y="3396846"/>
              <a:ext cx="1440476" cy="1266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向下箭號 12"/>
          <p:cNvSpPr/>
          <p:nvPr/>
        </p:nvSpPr>
        <p:spPr>
          <a:xfrm>
            <a:off x="7482137" y="2915174"/>
            <a:ext cx="139943" cy="189177"/>
          </a:xfrm>
          <a:prstGeom prst="down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0800000">
            <a:off x="5796137" y="3723872"/>
            <a:ext cx="288032" cy="138499"/>
          </a:xfrm>
          <a:prstGeom prst="right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1952980" y="3488851"/>
            <a:ext cx="1758653" cy="1296510"/>
            <a:chOff x="1952980" y="3488851"/>
            <a:chExt cx="1758653" cy="1296510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4014" y="4011551"/>
              <a:ext cx="1447619" cy="773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980" y="3488851"/>
              <a:ext cx="1433624" cy="8378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62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xmlns="" id="{1DC3E662-FFA8-64A0-04C5-651CCF13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690" y="2737116"/>
            <a:ext cx="2343757" cy="748339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539552" y="555526"/>
            <a:ext cx="8226660" cy="705664"/>
            <a:chOff x="539552" y="555526"/>
            <a:chExt cx="8226660" cy="705664"/>
          </a:xfrm>
        </p:grpSpPr>
        <p:pic>
          <p:nvPicPr>
            <p:cNvPr id="11" name="图片 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555526"/>
              <a:ext cx="684076" cy="705664"/>
            </a:xfrm>
            <a:prstGeom prst="rect">
              <a:avLst/>
            </a:prstGeom>
          </p:spPr>
        </p:pic>
        <p:sp>
          <p:nvSpPr>
            <p:cNvPr id="12" name="TextBox 5"/>
            <p:cNvSpPr txBox="1"/>
            <p:nvPr/>
          </p:nvSpPr>
          <p:spPr>
            <a:xfrm>
              <a:off x="603602" y="627533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八</a:t>
              </a:r>
              <a:endPara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1187624" y="627533"/>
              <a:ext cx="75785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使用者透過</a:t>
              </a:r>
              <a:r>
                <a:rPr lang="en-US" altLang="zh-TW" sz="2800" b="1" dirty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Firebase</a:t>
              </a:r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登入及修改密碼資料</a:t>
              </a:r>
              <a:r>
                <a:rPr lang="en-US" altLang="zh-TW" sz="2800" b="1" dirty="0">
                  <a:latin typeface="Adobe 楷体 Std R" pitchFamily="18" charset="-128"/>
                  <a:ea typeface="Adobe 楷体 Std R" pitchFamily="18" charset="-128"/>
                </a:rPr>
                <a:t>: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03602" y="1261102"/>
            <a:ext cx="1606162" cy="467688"/>
            <a:chOff x="603602" y="1261102"/>
            <a:chExt cx="1606162" cy="467688"/>
          </a:xfrm>
        </p:grpSpPr>
        <p:grpSp>
          <p:nvGrpSpPr>
            <p:cNvPr id="18" name="群組 17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15" name="图片 3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1002382" y="1261102"/>
              <a:ext cx="1207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latin typeface="Adobe 楷体 Std R" pitchFamily="18" charset="-128"/>
                  <a:ea typeface="Adobe 楷体 Std R" pitchFamily="18" charset="-128"/>
                </a:rPr>
                <a:t>程式碼</a:t>
              </a:r>
              <a:r>
                <a:rPr lang="en-US" altLang="zh-TW" sz="2400" b="1" dirty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TW" altLang="en-US" sz="24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2987824" y="1258091"/>
            <a:ext cx="2237745" cy="467688"/>
            <a:chOff x="603602" y="1261102"/>
            <a:chExt cx="2237745" cy="467688"/>
          </a:xfrm>
        </p:grpSpPr>
        <p:grpSp>
          <p:nvGrpSpPr>
            <p:cNvPr id="25" name="群組 24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27" name="图片 3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28" name="文字方塊 27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文字方塊 25"/>
            <p:cNvSpPr txBox="1"/>
            <p:nvPr/>
          </p:nvSpPr>
          <p:spPr>
            <a:xfrm>
              <a:off x="1002382" y="1261102"/>
              <a:ext cx="18389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latin typeface="Adobe 楷体 Std R" pitchFamily="18" charset="-128"/>
                  <a:ea typeface="Adobe 楷体 Std R" pitchFamily="18" charset="-128"/>
                </a:rPr>
                <a:t>比對及渲染</a:t>
              </a:r>
              <a:r>
                <a:rPr lang="en-US" altLang="zh-TW" sz="2400" b="1" dirty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TW" altLang="en-US" sz="24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3059832" y="1635646"/>
            <a:ext cx="6123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lphaLcPeriod"/>
            </a:pP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確認規則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: </a:t>
            </a:r>
            <a:r>
              <a:rPr lang="zh-TW" altLang="en-US" sz="1600" kern="0" dirty="0">
                <a:solidFill>
                  <a:sysClr val="windowText" lastClr="000000"/>
                </a:solidFill>
                <a:latin typeface="Adobe 楷体 Std R" pitchFamily="18" charset="-128"/>
                <a:ea typeface="Adobe 楷体 Std R" pitchFamily="18" charset="-128"/>
              </a:rPr>
              <a:t>限年滿六個月</a:t>
            </a:r>
            <a:r>
              <a:rPr lang="en-US" altLang="zh-TW" sz="1600" kern="0" dirty="0">
                <a:solidFill>
                  <a:sysClr val="windowText" lastClr="000000"/>
                </a:solidFill>
                <a:latin typeface="Adobe 楷体 Std R" pitchFamily="18" charset="-128"/>
                <a:ea typeface="Adobe 楷体 Std R" pitchFamily="18" charset="-128"/>
              </a:rPr>
              <a:t>-54</a:t>
            </a:r>
            <a:r>
              <a:rPr lang="zh-TW" altLang="en-US" sz="1600" kern="0" dirty="0">
                <a:solidFill>
                  <a:sysClr val="windowText" lastClr="000000"/>
                </a:solidFill>
                <a:latin typeface="Adobe 楷体 Std R" pitchFamily="18" charset="-128"/>
                <a:ea typeface="Adobe 楷体 Std R" pitchFamily="18" charset="-128"/>
              </a:rPr>
              <a:t>歲使用</a:t>
            </a:r>
            <a:r>
              <a:rPr lang="en-US" altLang="zh-TW" sz="1600" kern="0" dirty="0">
                <a:solidFill>
                  <a:sysClr val="windowText" lastClr="000000"/>
                </a:solidFill>
                <a:latin typeface="Adobe 楷体 Std R" pitchFamily="18" charset="-128"/>
                <a:ea typeface="Adobe 楷体 Std R" pitchFamily="18" charset="-128"/>
              </a:rPr>
              <a:t>,</a:t>
            </a:r>
            <a:r>
              <a:rPr lang="zh-TW" altLang="en-US" sz="1600" kern="0" dirty="0">
                <a:solidFill>
                  <a:sysClr val="windowText" lastClr="000000"/>
                </a:solidFill>
                <a:latin typeface="Adobe 楷体 Std R" pitchFamily="18" charset="-128"/>
                <a:ea typeface="Adobe 楷体 Std R" pitchFamily="18" charset="-128"/>
              </a:rPr>
              <a:t>非區間範圍可能查無資料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。</a:t>
            </a:r>
            <a:endParaRPr lang="en-US" altLang="zh-TW" sz="1600" dirty="0" smtClean="0">
              <a:latin typeface="Adobe 楷体 Std R" pitchFamily="18" charset="-128"/>
              <a:ea typeface="Adobe 楷体 Std R" pitchFamily="18" charset="-128"/>
            </a:endParaRPr>
          </a:p>
          <a:p>
            <a:pPr marL="342900" indent="-342900">
              <a:buFontTx/>
              <a:buAutoNum type="alphaLcPeriod"/>
            </a:pP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使用者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登入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: 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信箱、 密碼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。</a:t>
            </a:r>
            <a:endParaRPr lang="en-US" altLang="zh-TW" sz="1600" dirty="0" smtClean="0"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6882243" y="226928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b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89470" y="1717102"/>
            <a:ext cx="2331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透過首頁先讓使用者確認規則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, 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再透過</a:t>
            </a:r>
            <a:r>
              <a:rPr lang="en-US" altLang="zh-TW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Firebase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設計讓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使用者登入。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863445" y="2556991"/>
            <a:ext cx="1919288" cy="17464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061704" y="24087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a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145500" y="2598617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登入</a:t>
            </a:r>
            <a:r>
              <a:rPr lang="en-US" altLang="zh-TW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: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053689" y="2737116"/>
            <a:ext cx="2343757" cy="768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9B9CD2C-86DB-7158-3166-398DE1BED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659" y="2878495"/>
            <a:ext cx="1664030" cy="9147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C4199EFF-20CC-DA2D-56CE-F1F1CC13B3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243" y="2575085"/>
            <a:ext cx="1883969" cy="1716414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47707" y="2696033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確認規則</a:t>
            </a:r>
            <a:r>
              <a:rPr lang="en-US" altLang="zh-TW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: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114421" y="2975912"/>
            <a:ext cx="1757043" cy="817344"/>
            <a:chOff x="1859536" y="2875492"/>
            <a:chExt cx="1757043" cy="817344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3332872"/>
              <a:ext cx="1636867" cy="359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9536" y="2875492"/>
              <a:ext cx="1632344" cy="5559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065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>
            <a:extLst>
              <a:ext uri="{FF2B5EF4-FFF2-40B4-BE49-F238E27FC236}">
                <a16:creationId xmlns:a16="http://schemas.microsoft.com/office/drawing/2014/main" xmlns="" id="{D862702A-0431-279B-FD63-5079D2BECC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168" y="2405507"/>
            <a:ext cx="2660704" cy="1966443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539552" y="555526"/>
            <a:ext cx="8226660" cy="705664"/>
            <a:chOff x="539552" y="555526"/>
            <a:chExt cx="8226660" cy="705664"/>
          </a:xfrm>
        </p:grpSpPr>
        <p:pic>
          <p:nvPicPr>
            <p:cNvPr id="11" name="图片 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555526"/>
              <a:ext cx="684076" cy="705664"/>
            </a:xfrm>
            <a:prstGeom prst="rect">
              <a:avLst/>
            </a:prstGeom>
          </p:spPr>
        </p:pic>
        <p:sp>
          <p:nvSpPr>
            <p:cNvPr id="12" name="TextBox 5"/>
            <p:cNvSpPr txBox="1"/>
            <p:nvPr/>
          </p:nvSpPr>
          <p:spPr>
            <a:xfrm>
              <a:off x="603602" y="627533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九</a:t>
              </a:r>
              <a:endPara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1187624" y="627533"/>
              <a:ext cx="75785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擷取</a:t>
              </a:r>
              <a:r>
                <a:rPr lang="zh-TW" altLang="en-US" sz="2800" b="1" dirty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劍靈命理網</a:t>
              </a:r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資料渲染網頁</a:t>
              </a:r>
              <a:r>
                <a:rPr lang="en-US" altLang="zh-TW" sz="2800" b="1" dirty="0">
                  <a:latin typeface="Adobe 楷体 Std R" pitchFamily="18" charset="-128"/>
                  <a:ea typeface="Adobe 楷体 Std R" pitchFamily="18" charset="-128"/>
                </a:rPr>
                <a:t>: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03602" y="1261102"/>
            <a:ext cx="1606162" cy="467688"/>
            <a:chOff x="603602" y="1261102"/>
            <a:chExt cx="1606162" cy="467688"/>
          </a:xfrm>
        </p:grpSpPr>
        <p:grpSp>
          <p:nvGrpSpPr>
            <p:cNvPr id="18" name="群組 17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15" name="图片 3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1002382" y="1261102"/>
              <a:ext cx="1207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latin typeface="Adobe 楷体 Std R" pitchFamily="18" charset="-128"/>
                  <a:ea typeface="Adobe 楷体 Std R" pitchFamily="18" charset="-128"/>
                </a:rPr>
                <a:t>程式碼</a:t>
              </a:r>
              <a:r>
                <a:rPr lang="en-US" altLang="zh-TW" sz="2400" b="1" dirty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TW" altLang="en-US" sz="24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2987824" y="1258091"/>
            <a:ext cx="2869328" cy="467688"/>
            <a:chOff x="603602" y="1261102"/>
            <a:chExt cx="2869328" cy="467688"/>
          </a:xfrm>
        </p:grpSpPr>
        <p:grpSp>
          <p:nvGrpSpPr>
            <p:cNvPr id="25" name="群組 24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27" name="图片 3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28" name="文字方塊 27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文字方塊 25"/>
            <p:cNvSpPr txBox="1"/>
            <p:nvPr/>
          </p:nvSpPr>
          <p:spPr>
            <a:xfrm>
              <a:off x="1002382" y="1261102"/>
              <a:ext cx="24705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latin typeface="Adobe 楷体 Std R" pitchFamily="18" charset="-128"/>
                  <a:ea typeface="Adobe 楷体 Std R" pitchFamily="18" charset="-128"/>
                </a:rPr>
                <a:t>網版擷取及渲染</a:t>
              </a:r>
              <a:r>
                <a:rPr lang="en-US" altLang="zh-TW" sz="2400" b="1" dirty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TW" altLang="en-US" sz="24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3059832" y="1635646"/>
            <a:ext cx="3435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lphaLcPeriod"/>
            </a:pP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八字網版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 生辰八字、大運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...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等。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  <a:p>
            <a:pPr marL="342900" indent="-342900">
              <a:buFontTx/>
              <a:buAutoNum type="alphaLcPeriod"/>
            </a:pP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命盤分析網版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 含喜用神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...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等。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7757156" y="2189375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b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89470" y="1717102"/>
            <a:ext cx="23310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依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Firebase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雲端資料庫傳送使用者資料</a:t>
            </a:r>
            <a:r>
              <a:rPr lang="zh-TW" altLang="en-US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依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”</a:t>
            </a:r>
            <a:r>
              <a:rPr lang="zh-TW" altLang="en-US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年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/</a:t>
            </a:r>
            <a:r>
              <a:rPr lang="zh-TW" altLang="en-US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月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/</a:t>
            </a:r>
            <a:r>
              <a:rPr lang="zh-TW" altLang="en-US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日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/</a:t>
            </a:r>
            <a:r>
              <a:rPr lang="zh-TW" altLang="en-US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時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/</a:t>
            </a:r>
            <a:r>
              <a:rPr lang="zh-TW" altLang="en-US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性別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”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,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zh-TW" altLang="en-US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靜態網頁爬蟲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匯入劍靈網並擷取算命資料後渲染至網頁。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429132" y="2402112"/>
            <a:ext cx="2655036" cy="1967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644008" y="21893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a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45768" y="321097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靜態網頁爬蟲</a:t>
            </a:r>
            <a:r>
              <a:rPr lang="en-US" altLang="zh-TW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: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887826" y="3230855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渲染網頁</a:t>
            </a:r>
            <a:r>
              <a:rPr lang="en-US" altLang="zh-TW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: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796" y="655945"/>
            <a:ext cx="20859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796" y="2402112"/>
            <a:ext cx="2636636" cy="196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矩形 34"/>
          <p:cNvSpPr/>
          <p:nvPr/>
        </p:nvSpPr>
        <p:spPr>
          <a:xfrm>
            <a:off x="6355396" y="2404478"/>
            <a:ext cx="2655036" cy="1967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08675" y="3452117"/>
            <a:ext cx="1613707" cy="1185893"/>
            <a:chOff x="108675" y="3452117"/>
            <a:chExt cx="1613707" cy="1185893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382" y="4105890"/>
              <a:ext cx="1440000" cy="532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75" y="3452117"/>
              <a:ext cx="1440000" cy="866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096" y="3532930"/>
            <a:ext cx="1283483" cy="925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829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585" y="4659982"/>
            <a:ext cx="52768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0" name="群組 29"/>
          <p:cNvGrpSpPr/>
          <p:nvPr/>
        </p:nvGrpSpPr>
        <p:grpSpPr>
          <a:xfrm>
            <a:off x="3491880" y="2427734"/>
            <a:ext cx="1729267" cy="1742587"/>
            <a:chOff x="3919674" y="2865843"/>
            <a:chExt cx="1729267" cy="1742587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9674" y="2865843"/>
              <a:ext cx="1729267" cy="1047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9674" y="3920975"/>
              <a:ext cx="1729267" cy="687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群組 15"/>
          <p:cNvGrpSpPr/>
          <p:nvPr/>
        </p:nvGrpSpPr>
        <p:grpSpPr>
          <a:xfrm>
            <a:off x="539552" y="555526"/>
            <a:ext cx="8226660" cy="705664"/>
            <a:chOff x="539552" y="555526"/>
            <a:chExt cx="8226660" cy="705664"/>
          </a:xfrm>
        </p:grpSpPr>
        <p:pic>
          <p:nvPicPr>
            <p:cNvPr id="11" name="图片 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555526"/>
              <a:ext cx="684076" cy="705664"/>
            </a:xfrm>
            <a:prstGeom prst="rect">
              <a:avLst/>
            </a:prstGeom>
          </p:spPr>
        </p:pic>
        <p:sp>
          <p:nvSpPr>
            <p:cNvPr id="12" name="TextBox 5"/>
            <p:cNvSpPr txBox="1"/>
            <p:nvPr/>
          </p:nvSpPr>
          <p:spPr>
            <a:xfrm>
              <a:off x="603602" y="627533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十</a:t>
              </a:r>
              <a:endPara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1187624" y="627533"/>
              <a:ext cx="75785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透過喜用神帶出</a:t>
              </a:r>
              <a:r>
                <a:rPr lang="en-US" altLang="zh-TW" sz="2800" b="1" dirty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Firebase</a:t>
              </a:r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的公司資料</a:t>
              </a:r>
              <a:r>
                <a:rPr lang="en-US" altLang="zh-TW" sz="2800" b="1" dirty="0">
                  <a:latin typeface="Adobe 楷体 Std R" pitchFamily="18" charset="-128"/>
                  <a:ea typeface="Adobe 楷体 Std R" pitchFamily="18" charset="-128"/>
                </a:rPr>
                <a:t>: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03602" y="1261102"/>
            <a:ext cx="1606162" cy="467688"/>
            <a:chOff x="603602" y="1261102"/>
            <a:chExt cx="1606162" cy="467688"/>
          </a:xfrm>
        </p:grpSpPr>
        <p:grpSp>
          <p:nvGrpSpPr>
            <p:cNvPr id="18" name="群組 17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15" name="图片 3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1002382" y="1261102"/>
              <a:ext cx="1207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latin typeface="Adobe 楷体 Std R" pitchFamily="18" charset="-128"/>
                  <a:ea typeface="Adobe 楷体 Std R" pitchFamily="18" charset="-128"/>
                </a:rPr>
                <a:t>程式碼</a:t>
              </a:r>
              <a:r>
                <a:rPr lang="en-US" altLang="zh-TW" sz="2400" b="1" dirty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TW" altLang="en-US" sz="24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2987824" y="1258091"/>
            <a:ext cx="2237745" cy="467688"/>
            <a:chOff x="603602" y="1261102"/>
            <a:chExt cx="2237745" cy="467688"/>
          </a:xfrm>
        </p:grpSpPr>
        <p:grpSp>
          <p:nvGrpSpPr>
            <p:cNvPr id="25" name="群組 24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27" name="图片 3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28" name="文字方塊 27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文字方塊 25"/>
            <p:cNvSpPr txBox="1"/>
            <p:nvPr/>
          </p:nvSpPr>
          <p:spPr>
            <a:xfrm>
              <a:off x="1002382" y="1261102"/>
              <a:ext cx="18389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latin typeface="Adobe 楷体 Std R" pitchFamily="18" charset="-128"/>
                  <a:ea typeface="Adobe 楷体 Std R" pitchFamily="18" charset="-128"/>
                </a:rPr>
                <a:t>比對及渲染</a:t>
              </a:r>
              <a:r>
                <a:rPr lang="en-US" altLang="zh-TW" sz="2400" b="1" dirty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TW" altLang="en-US" sz="24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3059832" y="1635646"/>
            <a:ext cx="5706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lphaLcPeriod"/>
            </a:pP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比對喜用神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[“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水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”,”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金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”, “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土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”]...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等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。</a:t>
            </a:r>
            <a:endParaRPr lang="en-US" altLang="zh-TW" sz="1600" dirty="0" smtClean="0">
              <a:latin typeface="Adobe 楷体 Std R" pitchFamily="18" charset="-128"/>
              <a:ea typeface="Adobe 楷体 Std R" pitchFamily="18" charset="-128"/>
            </a:endParaRPr>
          </a:p>
          <a:p>
            <a:pPr marL="342900" indent="-342900">
              <a:buFontTx/>
              <a:buAutoNum type="alphaLcPeriod"/>
            </a:pP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網頁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渲染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股票代碼、產業別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+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所屬產業、公司簡稱、屬性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分類、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最新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ROE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、預測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ROE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、預測成功率、公司近況評比。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6150966" y="4373836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b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89470" y="1717102"/>
            <a:ext cx="23310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依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Firebase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雲端資料庫的使用者和公司資料</a:t>
            </a:r>
            <a:r>
              <a:rPr lang="zh-TW" altLang="en-US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依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”</a:t>
            </a:r>
            <a:r>
              <a:rPr lang="zh-TW" altLang="en-US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喜用神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”</a:t>
            </a:r>
            <a:r>
              <a:rPr lang="zh-TW" altLang="en-US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為關聯鍵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,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 及公司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資料並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渲染至網頁。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101624" y="3277611"/>
            <a:ext cx="1119523" cy="205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3876738" y="30758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a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478366" y="2765467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喜用</a:t>
            </a:r>
            <a:r>
              <a:rPr lang="zh-TW" altLang="en-US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神比對</a:t>
            </a:r>
            <a:r>
              <a:rPr lang="en-US" altLang="zh-TW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: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833297" y="4650835"/>
            <a:ext cx="5296137" cy="166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42465"/>
            <a:ext cx="1928404" cy="1241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向右箭號 33"/>
          <p:cNvSpPr/>
          <p:nvPr/>
        </p:nvSpPr>
        <p:spPr>
          <a:xfrm rot="5400000">
            <a:off x="3758532" y="4344644"/>
            <a:ext cx="288032" cy="138499"/>
          </a:xfrm>
          <a:prstGeom prst="right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3826569" y="4659982"/>
            <a:ext cx="211594" cy="31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15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xmlns="" id="{47505403-B2EC-820B-BE41-8534DCC23E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606644"/>
            <a:ext cx="2153055" cy="1616489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539552" y="483518"/>
            <a:ext cx="8226660" cy="830997"/>
            <a:chOff x="539552" y="483518"/>
            <a:chExt cx="8226660" cy="830997"/>
          </a:xfrm>
        </p:grpSpPr>
        <p:pic>
          <p:nvPicPr>
            <p:cNvPr id="11" name="图片 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555526"/>
              <a:ext cx="684076" cy="705664"/>
            </a:xfrm>
            <a:prstGeom prst="rect">
              <a:avLst/>
            </a:prstGeom>
          </p:spPr>
        </p:pic>
        <p:sp>
          <p:nvSpPr>
            <p:cNvPr id="12" name="TextBox 5"/>
            <p:cNvSpPr txBox="1"/>
            <p:nvPr/>
          </p:nvSpPr>
          <p:spPr>
            <a:xfrm>
              <a:off x="603602" y="483518"/>
              <a:ext cx="5760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十一</a:t>
              </a:r>
              <a:endPara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1187624" y="627533"/>
              <a:ext cx="75785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使用者透過</a:t>
              </a:r>
              <a:r>
                <a:rPr lang="en-US" altLang="zh-TW" sz="2800" b="1" dirty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Firebase</a:t>
              </a:r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登出及確認規則</a:t>
              </a:r>
              <a:r>
                <a:rPr lang="en-US" altLang="zh-TW" sz="2800" b="1" dirty="0">
                  <a:latin typeface="Adobe 楷体 Std R" pitchFamily="18" charset="-128"/>
                  <a:ea typeface="Adobe 楷体 Std R" pitchFamily="18" charset="-128"/>
                </a:rPr>
                <a:t>: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03602" y="1261102"/>
            <a:ext cx="1606162" cy="467688"/>
            <a:chOff x="603602" y="1261102"/>
            <a:chExt cx="1606162" cy="467688"/>
          </a:xfrm>
        </p:grpSpPr>
        <p:grpSp>
          <p:nvGrpSpPr>
            <p:cNvPr id="18" name="群組 17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15" name="图片 3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1002382" y="1261102"/>
              <a:ext cx="1207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latin typeface="Adobe 楷体 Std R" pitchFamily="18" charset="-128"/>
                  <a:ea typeface="Adobe 楷体 Std R" pitchFamily="18" charset="-128"/>
                </a:rPr>
                <a:t>程式碼</a:t>
              </a:r>
              <a:r>
                <a:rPr lang="en-US" altLang="zh-TW" sz="2400" b="1" dirty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TW" altLang="en-US" sz="24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2987824" y="1258091"/>
            <a:ext cx="2237745" cy="467688"/>
            <a:chOff x="603602" y="1261102"/>
            <a:chExt cx="2237745" cy="467688"/>
          </a:xfrm>
        </p:grpSpPr>
        <p:grpSp>
          <p:nvGrpSpPr>
            <p:cNvPr id="25" name="群組 24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27" name="图片 3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28" name="文字方塊 27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文字方塊 25"/>
            <p:cNvSpPr txBox="1"/>
            <p:nvPr/>
          </p:nvSpPr>
          <p:spPr>
            <a:xfrm>
              <a:off x="1002382" y="1261102"/>
              <a:ext cx="18389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latin typeface="Adobe 楷体 Std R" pitchFamily="18" charset="-128"/>
                  <a:ea typeface="Adobe 楷体 Std R" pitchFamily="18" charset="-128"/>
                </a:rPr>
                <a:t>比對及渲染</a:t>
              </a:r>
              <a:r>
                <a:rPr lang="en-US" altLang="zh-TW" sz="2400" b="1" dirty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TW" altLang="en-US" sz="24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3059832" y="1635646"/>
            <a:ext cx="49423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lphaLcPeriod"/>
            </a:pP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使用者登出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 登出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。</a:t>
            </a:r>
            <a:endParaRPr lang="en-US" altLang="zh-TW" sz="1600" dirty="0" smtClean="0">
              <a:latin typeface="Adobe 楷体 Std R" pitchFamily="18" charset="-128"/>
              <a:ea typeface="Adobe 楷体 Std R" pitchFamily="18" charset="-128"/>
            </a:endParaRPr>
          </a:p>
          <a:p>
            <a:pPr marL="342900" indent="-342900">
              <a:buFontTx/>
              <a:buAutoNum type="alphaLcPeriod"/>
            </a:pP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密碼修改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 基本資料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。</a:t>
            </a:r>
            <a:endParaRPr lang="en-US" altLang="zh-TW" sz="1600" dirty="0" smtClean="0">
              <a:latin typeface="Adobe 楷体 Std R" pitchFamily="18" charset="-128"/>
              <a:ea typeface="Adobe 楷体 Std R" pitchFamily="18" charset="-128"/>
            </a:endParaRPr>
          </a:p>
          <a:p>
            <a:pPr marL="342900" indent="-342900">
              <a:buFontTx/>
              <a:buAutoNum type="alphaLcPeriod"/>
            </a:pP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資料修改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出生年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、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月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、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日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、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時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、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性別及喜用神。</a:t>
            </a:r>
            <a:endParaRPr lang="en-US" altLang="zh-TW" sz="1600" dirty="0" smtClean="0">
              <a:latin typeface="Adobe 楷体 Std R" pitchFamily="18" charset="-128"/>
              <a:ea typeface="Adobe 楷体 Std R" pitchFamily="18" charset="-128"/>
            </a:endParaRPr>
          </a:p>
          <a:p>
            <a:pPr marL="342900" indent="-342900">
              <a:buFontTx/>
              <a:buAutoNum type="alphaLcPeriod"/>
            </a:pP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89470" y="1717102"/>
            <a:ext cx="2331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依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Firebase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讓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使用者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登出及修改密碼和基本資料等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動作。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408461" y="2695543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登出</a:t>
            </a:r>
            <a:r>
              <a:rPr lang="en-US" altLang="zh-TW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: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051720" y="2687043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修改資料</a:t>
            </a:r>
            <a:r>
              <a:rPr lang="en-US" altLang="zh-TW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: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xmlns="" id="{D8ECB417-8953-4203-4D03-435F098474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42" y="2931790"/>
            <a:ext cx="1642170" cy="1067502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4644008" y="2571750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b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97566" y="2604690"/>
            <a:ext cx="2201404" cy="1159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xmlns="" id="{AA13742F-EF18-D5E7-7720-1EF1ADFCFB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86"/>
          <a:stretch/>
        </p:blipFill>
        <p:spPr>
          <a:xfrm>
            <a:off x="4644008" y="2883868"/>
            <a:ext cx="1716874" cy="98953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40" y="2972542"/>
            <a:ext cx="1433721" cy="64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文字方塊 38"/>
          <p:cNvSpPr txBox="1"/>
          <p:nvPr/>
        </p:nvSpPr>
        <p:spPr>
          <a:xfrm>
            <a:off x="395536" y="3892647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修改密碼</a:t>
            </a:r>
            <a:r>
              <a:rPr lang="en-US" altLang="zh-TW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: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534137" y="2613811"/>
            <a:ext cx="342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c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641594" y="2865423"/>
            <a:ext cx="1719288" cy="1007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70" y="4203435"/>
            <a:ext cx="1396843" cy="34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524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1DC3E662-FFA8-64A0-04C5-651CCF13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150" y="1106794"/>
            <a:ext cx="4600465" cy="1468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1470"/>
            <a:ext cx="489654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 txBox="1">
            <a:spLocks/>
          </p:cNvSpPr>
          <p:nvPr/>
        </p:nvSpPr>
        <p:spPr>
          <a:xfrm>
            <a:off x="457200" y="123478"/>
            <a:ext cx="8229600" cy="439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>
                <a:latin typeface="Adobe 楷体 Std R" pitchFamily="18" charset="-128"/>
                <a:ea typeface="Adobe 楷体 Std R" pitchFamily="18" charset="-128"/>
              </a:rPr>
              <a:t>實際操作頁面</a:t>
            </a:r>
            <a:endParaRPr lang="zh-CN" altLang="en-US" sz="4000" b="1" dirty="0"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A93250C8-E958-F40D-FC86-58D166C7AC71}"/>
              </a:ext>
            </a:extLst>
          </p:cNvPr>
          <p:cNvSpPr/>
          <p:nvPr/>
        </p:nvSpPr>
        <p:spPr>
          <a:xfrm>
            <a:off x="5580112" y="1923678"/>
            <a:ext cx="6480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539552" y="555526"/>
            <a:ext cx="3456384" cy="705664"/>
            <a:chOff x="539552" y="555526"/>
            <a:chExt cx="3456384" cy="705664"/>
          </a:xfrm>
        </p:grpSpPr>
        <p:pic>
          <p:nvPicPr>
            <p:cNvPr id="16" name="图片 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555526"/>
              <a:ext cx="684076" cy="705664"/>
            </a:xfrm>
            <a:prstGeom prst="rect">
              <a:avLst/>
            </a:prstGeom>
          </p:spPr>
        </p:pic>
        <p:sp>
          <p:nvSpPr>
            <p:cNvPr id="17" name="TextBox 5"/>
            <p:cNvSpPr txBox="1"/>
            <p:nvPr/>
          </p:nvSpPr>
          <p:spPr>
            <a:xfrm>
              <a:off x="603602" y="627533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一</a:t>
              </a:r>
              <a:endPara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18" name="TextBox 6"/>
            <p:cNvSpPr txBox="1"/>
            <p:nvPr/>
          </p:nvSpPr>
          <p:spPr>
            <a:xfrm>
              <a:off x="1187624" y="627533"/>
              <a:ext cx="2808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 smtClean="0">
                  <a:latin typeface="Adobe 楷体 Std R" pitchFamily="18" charset="-128"/>
                  <a:ea typeface="Adobe 楷体 Std R" pitchFamily="18" charset="-128"/>
                </a:rPr>
                <a:t>規則確認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A93250C8-E958-F40D-FC86-58D166C7AC71}"/>
              </a:ext>
            </a:extLst>
          </p:cNvPr>
          <p:cNvSpPr/>
          <p:nvPr/>
        </p:nvSpPr>
        <p:spPr>
          <a:xfrm>
            <a:off x="4830215" y="1943556"/>
            <a:ext cx="648072" cy="360040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7935634" flipV="1">
            <a:off x="4036531" y="2604120"/>
            <a:ext cx="942584" cy="173425"/>
          </a:xfrm>
          <a:prstGeom prst="right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xmlns="" id="{EE6297F2-9EBD-B261-B5A6-205CC00314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611" y="2964346"/>
            <a:ext cx="2290091" cy="2086417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xmlns="" id="{8CE810E1-A53D-A6EC-DBDD-2EB00C93E3D7}"/>
              </a:ext>
            </a:extLst>
          </p:cNvPr>
          <p:cNvSpPr txBox="1"/>
          <p:nvPr/>
        </p:nvSpPr>
        <p:spPr>
          <a:xfrm>
            <a:off x="1811459" y="2687347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首頁</a:t>
            </a:r>
            <a:r>
              <a:rPr lang="en-US" altLang="zh-TW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:</a:t>
            </a:r>
            <a:endParaRPr lang="zh-TW" altLang="en-US" sz="16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25" name="向右箭號 24"/>
          <p:cNvSpPr/>
          <p:nvPr/>
        </p:nvSpPr>
        <p:spPr>
          <a:xfrm rot="3440882" flipV="1">
            <a:off x="6077676" y="2604120"/>
            <a:ext cx="942584" cy="1734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968" y="3447213"/>
            <a:ext cx="3017832" cy="1140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xmlns="" id="{8CE810E1-A53D-A6EC-DBDD-2EB00C93E3D7}"/>
              </a:ext>
            </a:extLst>
          </p:cNvPr>
          <p:cNvSpPr txBox="1"/>
          <p:nvPr/>
        </p:nvSpPr>
        <p:spPr>
          <a:xfrm>
            <a:off x="5580112" y="3137875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回到</a:t>
            </a:r>
            <a:r>
              <a:rPr lang="en-US" altLang="zh-TW" sz="1600" dirty="0" err="1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google</a:t>
            </a:r>
            <a:r>
              <a:rPr lang="en-US" altLang="zh-TW" sz="1600" dirty="0" smtClean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:</a:t>
            </a:r>
            <a:endParaRPr lang="zh-TW" altLang="en-US" sz="16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6952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>
            <a:extLst>
              <a:ext uri="{FF2B5EF4-FFF2-40B4-BE49-F238E27FC236}">
                <a16:creationId xmlns:a16="http://schemas.microsoft.com/office/drawing/2014/main" xmlns="" id="{0C15E419-B99B-F43D-A389-A908390F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073" y="3372226"/>
            <a:ext cx="2778780" cy="69353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E6297F2-9EBD-B261-B5A6-205CC00314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222523"/>
            <a:ext cx="1642557" cy="149647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EB6A2E23-213F-FF18-0507-F4119D602A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409622"/>
            <a:ext cx="2085156" cy="274630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411528B2-4C56-BFA8-F620-5BCA4D9261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871" y="3285715"/>
            <a:ext cx="1709002" cy="12831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0C15E419-B99B-F43D-A389-A908390F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628" y="2022227"/>
            <a:ext cx="2778780" cy="693539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xmlns="" id="{C50CDFA9-52BF-76C4-B4DE-19FBAAEC3D6E}"/>
              </a:ext>
            </a:extLst>
          </p:cNvPr>
          <p:cNvSpPr txBox="1"/>
          <p:nvPr/>
        </p:nvSpPr>
        <p:spPr>
          <a:xfrm>
            <a:off x="1236141" y="3169660"/>
            <a:ext cx="5520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註冊</a:t>
            </a:r>
            <a:endParaRPr lang="zh-TW" altLang="en-US" sz="1200" dirty="0">
              <a:solidFill>
                <a:srgbClr val="0000CC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xmlns="" id="{8CE810E1-A53D-A6EC-DBDD-2EB00C93E3D7}"/>
              </a:ext>
            </a:extLst>
          </p:cNvPr>
          <p:cNvSpPr txBox="1"/>
          <p:nvPr/>
        </p:nvSpPr>
        <p:spPr>
          <a:xfrm>
            <a:off x="107504" y="1925108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尚未有帳號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539552" y="555526"/>
            <a:ext cx="4351165" cy="705664"/>
            <a:chOff x="539552" y="555526"/>
            <a:chExt cx="4351165" cy="705664"/>
          </a:xfrm>
        </p:grpSpPr>
        <p:pic>
          <p:nvPicPr>
            <p:cNvPr id="15" name="图片 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555526"/>
              <a:ext cx="684076" cy="705664"/>
            </a:xfrm>
            <a:prstGeom prst="rect">
              <a:avLst/>
            </a:prstGeom>
          </p:spPr>
        </p:pic>
        <p:sp>
          <p:nvSpPr>
            <p:cNvPr id="16" name="TextBox 5"/>
            <p:cNvSpPr txBox="1"/>
            <p:nvPr/>
          </p:nvSpPr>
          <p:spPr>
            <a:xfrm>
              <a:off x="603602" y="627533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二</a:t>
              </a:r>
              <a:endPara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17" name="TextBox 6"/>
            <p:cNvSpPr txBox="1"/>
            <p:nvPr/>
          </p:nvSpPr>
          <p:spPr>
            <a:xfrm>
              <a:off x="1187624" y="627533"/>
              <a:ext cx="3703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註冊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</a:p>
          </p:txBody>
        </p:sp>
      </p:grpSp>
      <p:sp>
        <p:nvSpPr>
          <p:cNvPr id="18" name="向右箭號 17"/>
          <p:cNvSpPr/>
          <p:nvPr/>
        </p:nvSpPr>
        <p:spPr>
          <a:xfrm flipV="1">
            <a:off x="1817358" y="2759481"/>
            <a:ext cx="471292" cy="315231"/>
          </a:xfrm>
          <a:prstGeom prst="right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A93250C8-E958-F40D-FC86-58D166C7AC71}"/>
              </a:ext>
            </a:extLst>
          </p:cNvPr>
          <p:cNvSpPr/>
          <p:nvPr/>
        </p:nvSpPr>
        <p:spPr>
          <a:xfrm>
            <a:off x="994056" y="3447622"/>
            <a:ext cx="648072" cy="271374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xmlns="" id="{C50CDFA9-52BF-76C4-B4DE-19FBAAEC3D6E}"/>
              </a:ext>
            </a:extLst>
          </p:cNvPr>
          <p:cNvSpPr txBox="1"/>
          <p:nvPr/>
        </p:nvSpPr>
        <p:spPr>
          <a:xfrm>
            <a:off x="3436000" y="1925108"/>
            <a:ext cx="1135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使用者姓名</a:t>
            </a:r>
            <a:endParaRPr lang="zh-TW" altLang="en-US" sz="1200" dirty="0">
              <a:solidFill>
                <a:srgbClr val="0000CC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A93250C8-E958-F40D-FC86-58D166C7AC71}"/>
              </a:ext>
            </a:extLst>
          </p:cNvPr>
          <p:cNvSpPr/>
          <p:nvPr/>
        </p:nvSpPr>
        <p:spPr>
          <a:xfrm>
            <a:off x="2339752" y="1944986"/>
            <a:ext cx="1042578" cy="276999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A93250C8-E958-F40D-FC86-58D166C7AC71}"/>
              </a:ext>
            </a:extLst>
          </p:cNvPr>
          <p:cNvSpPr/>
          <p:nvPr/>
        </p:nvSpPr>
        <p:spPr>
          <a:xfrm>
            <a:off x="2339752" y="2238589"/>
            <a:ext cx="1042578" cy="276999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C50CDFA9-52BF-76C4-B4DE-19FBAAEC3D6E}"/>
              </a:ext>
            </a:extLst>
          </p:cNvPr>
          <p:cNvSpPr txBox="1"/>
          <p:nvPr/>
        </p:nvSpPr>
        <p:spPr>
          <a:xfrm>
            <a:off x="3419872" y="2238589"/>
            <a:ext cx="1135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使用者信箱</a:t>
            </a:r>
            <a:endParaRPr lang="zh-TW" altLang="en-US" sz="1200" dirty="0">
              <a:solidFill>
                <a:srgbClr val="0000CC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A93250C8-E958-F40D-FC86-58D166C7AC71}"/>
              </a:ext>
            </a:extLst>
          </p:cNvPr>
          <p:cNvSpPr/>
          <p:nvPr/>
        </p:nvSpPr>
        <p:spPr>
          <a:xfrm>
            <a:off x="2339752" y="2515588"/>
            <a:ext cx="1042578" cy="276999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xmlns="" id="{C50CDFA9-52BF-76C4-B4DE-19FBAAEC3D6E}"/>
              </a:ext>
            </a:extLst>
          </p:cNvPr>
          <p:cNvSpPr txBox="1"/>
          <p:nvPr/>
        </p:nvSpPr>
        <p:spPr>
          <a:xfrm>
            <a:off x="3419872" y="2526621"/>
            <a:ext cx="1135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使用者密碼</a:t>
            </a:r>
            <a:endParaRPr lang="zh-TW" altLang="en-US" sz="1200" dirty="0">
              <a:solidFill>
                <a:srgbClr val="0000CC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383" y="744520"/>
            <a:ext cx="2438201" cy="1078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向右箭號 31"/>
          <p:cNvSpPr/>
          <p:nvPr/>
        </p:nvSpPr>
        <p:spPr>
          <a:xfrm flipV="1">
            <a:off x="4655071" y="1626749"/>
            <a:ext cx="471292" cy="315231"/>
          </a:xfrm>
          <a:prstGeom prst="right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A93250C8-E958-F40D-FC86-58D166C7AC71}"/>
              </a:ext>
            </a:extLst>
          </p:cNvPr>
          <p:cNvSpPr/>
          <p:nvPr/>
        </p:nvSpPr>
        <p:spPr>
          <a:xfrm>
            <a:off x="2339752" y="2797713"/>
            <a:ext cx="1224136" cy="276999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xmlns="" id="{C50CDFA9-52BF-76C4-B4DE-19FBAAEC3D6E}"/>
              </a:ext>
            </a:extLst>
          </p:cNvPr>
          <p:cNvSpPr txBox="1"/>
          <p:nvPr/>
        </p:nvSpPr>
        <p:spPr>
          <a:xfrm>
            <a:off x="3580017" y="2798807"/>
            <a:ext cx="1135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密碼再次確認</a:t>
            </a:r>
            <a:endParaRPr lang="zh-TW" altLang="en-US" sz="1200" dirty="0">
              <a:solidFill>
                <a:srgbClr val="0000CC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xmlns="" id="{C50CDFA9-52BF-76C4-B4DE-19FBAAEC3D6E}"/>
              </a:ext>
            </a:extLst>
          </p:cNvPr>
          <p:cNvSpPr txBox="1"/>
          <p:nvPr/>
        </p:nvSpPr>
        <p:spPr>
          <a:xfrm>
            <a:off x="7222762" y="1167290"/>
            <a:ext cx="1309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0000CC"/>
                </a:solidFill>
              </a:rPr>
              <a:t>寄驗證碼至信箱</a:t>
            </a:r>
            <a:endParaRPr lang="zh-TW" altLang="en-US" sz="1200" dirty="0">
              <a:solidFill>
                <a:srgbClr val="0000CC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A93250C8-E958-F40D-FC86-58D166C7AC71}"/>
              </a:ext>
            </a:extLst>
          </p:cNvPr>
          <p:cNvSpPr/>
          <p:nvPr/>
        </p:nvSpPr>
        <p:spPr>
          <a:xfrm>
            <a:off x="7308304" y="1488249"/>
            <a:ext cx="521289" cy="257121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A93250C8-E958-F40D-FC86-58D166C7AC71}"/>
              </a:ext>
            </a:extLst>
          </p:cNvPr>
          <p:cNvSpPr/>
          <p:nvPr/>
        </p:nvSpPr>
        <p:spPr>
          <a:xfrm>
            <a:off x="6364073" y="2135101"/>
            <a:ext cx="1376279" cy="233895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xmlns="" id="{C50CDFA9-52BF-76C4-B4DE-19FBAAEC3D6E}"/>
              </a:ext>
            </a:extLst>
          </p:cNvPr>
          <p:cNvSpPr txBox="1"/>
          <p:nvPr/>
        </p:nvSpPr>
        <p:spPr>
          <a:xfrm>
            <a:off x="5796136" y="2422569"/>
            <a:ext cx="16292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rgbClr val="0000CC"/>
                </a:solidFill>
              </a:rPr>
              <a:t>輸入</a:t>
            </a:r>
            <a:r>
              <a:rPr lang="zh-TW" altLang="en-US" sz="1200" dirty="0" smtClean="0">
                <a:solidFill>
                  <a:srgbClr val="0000CC"/>
                </a:solidFill>
              </a:rPr>
              <a:t>驗證碼送出驗證</a:t>
            </a:r>
            <a:endParaRPr lang="zh-TW" altLang="en-US" sz="1200" dirty="0">
              <a:solidFill>
                <a:srgbClr val="0000CC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28074" y="3788766"/>
            <a:ext cx="2031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驗證碼錯誤！！請重新輸入</a:t>
            </a:r>
          </a:p>
        </p:txBody>
      </p:sp>
      <p:sp>
        <p:nvSpPr>
          <p:cNvPr id="40" name="向右箭號 39"/>
          <p:cNvSpPr/>
          <p:nvPr/>
        </p:nvSpPr>
        <p:spPr>
          <a:xfrm rot="7935634" flipV="1">
            <a:off x="5320200" y="2974490"/>
            <a:ext cx="942584" cy="173425"/>
          </a:xfrm>
          <a:prstGeom prst="right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向右箭號 40"/>
          <p:cNvSpPr/>
          <p:nvPr/>
        </p:nvSpPr>
        <p:spPr>
          <a:xfrm rot="3440882" flipV="1">
            <a:off x="7281341" y="2872470"/>
            <a:ext cx="942584" cy="1734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xmlns="" id="{8CE810E1-A53D-A6EC-DBDD-2EB00C93E3D7}"/>
              </a:ext>
            </a:extLst>
          </p:cNvPr>
          <p:cNvSpPr txBox="1"/>
          <p:nvPr/>
        </p:nvSpPr>
        <p:spPr>
          <a:xfrm>
            <a:off x="5186198" y="269583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成功</a:t>
            </a:r>
            <a:endParaRPr lang="zh-TW" altLang="en-US" sz="16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xmlns="" id="{8CE810E1-A53D-A6EC-DBDD-2EB00C93E3D7}"/>
              </a:ext>
            </a:extLst>
          </p:cNvPr>
          <p:cNvSpPr txBox="1"/>
          <p:nvPr/>
        </p:nvSpPr>
        <p:spPr>
          <a:xfrm>
            <a:off x="7877601" y="27382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失敗</a:t>
            </a:r>
            <a:endParaRPr lang="zh-TW" altLang="en-US" sz="16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64652" y="3685522"/>
            <a:ext cx="1528297" cy="150623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xmlns="" id="{C50CDFA9-52BF-76C4-B4DE-19FBAAEC3D6E}"/>
              </a:ext>
            </a:extLst>
          </p:cNvPr>
          <p:cNvSpPr txBox="1"/>
          <p:nvPr/>
        </p:nvSpPr>
        <p:spPr>
          <a:xfrm>
            <a:off x="5232361" y="3402778"/>
            <a:ext cx="1032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rgbClr val="0000CC"/>
                </a:solidFill>
              </a:rPr>
              <a:t>點選</a:t>
            </a:r>
            <a:r>
              <a:rPr lang="zh-TW" altLang="en-US" sz="1200" dirty="0" smtClean="0">
                <a:solidFill>
                  <a:srgbClr val="0000CC"/>
                </a:solidFill>
              </a:rPr>
              <a:t>年月日</a:t>
            </a:r>
            <a:endParaRPr lang="zh-TW" altLang="en-US" sz="1200" dirty="0">
              <a:solidFill>
                <a:srgbClr val="0000CC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549687" y="3867894"/>
            <a:ext cx="1528297" cy="150623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xmlns="" id="{C50CDFA9-52BF-76C4-B4DE-19FBAAEC3D6E}"/>
              </a:ext>
            </a:extLst>
          </p:cNvPr>
          <p:cNvSpPr txBox="1"/>
          <p:nvPr/>
        </p:nvSpPr>
        <p:spPr>
          <a:xfrm>
            <a:off x="5418094" y="4024129"/>
            <a:ext cx="15099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0000CC"/>
                </a:solidFill>
              </a:rPr>
              <a:t>輸入時</a:t>
            </a:r>
            <a:r>
              <a:rPr lang="en-US" altLang="zh-TW" sz="1200" dirty="0" smtClean="0">
                <a:solidFill>
                  <a:srgbClr val="0000CC"/>
                </a:solidFill>
              </a:rPr>
              <a:t>(24</a:t>
            </a:r>
            <a:r>
              <a:rPr lang="zh-TW" altLang="en-US" sz="1200" dirty="0" smtClean="0">
                <a:solidFill>
                  <a:srgbClr val="0000CC"/>
                </a:solidFill>
              </a:rPr>
              <a:t>小時制</a:t>
            </a:r>
            <a:r>
              <a:rPr lang="en-US" altLang="zh-TW" sz="1200" dirty="0" smtClean="0">
                <a:solidFill>
                  <a:srgbClr val="0000CC"/>
                </a:solidFill>
              </a:rPr>
              <a:t>)</a:t>
            </a:r>
            <a:endParaRPr lang="zh-TW" altLang="en-US" sz="1200" dirty="0">
              <a:solidFill>
                <a:srgbClr val="0000CC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550311" y="4025499"/>
            <a:ext cx="237714" cy="130428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xmlns="" id="{C50CDFA9-52BF-76C4-B4DE-19FBAAEC3D6E}"/>
              </a:ext>
            </a:extLst>
          </p:cNvPr>
          <p:cNvSpPr txBox="1"/>
          <p:nvPr/>
        </p:nvSpPr>
        <p:spPr>
          <a:xfrm>
            <a:off x="3880953" y="4155926"/>
            <a:ext cx="105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0000CC"/>
                </a:solidFill>
              </a:rPr>
              <a:t>下拉選性別</a:t>
            </a:r>
            <a:endParaRPr lang="zh-TW" altLang="en-US" sz="1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270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1470"/>
            <a:ext cx="489654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I:\我的模板\中国风模板\中国风模板05\宽版\页面2\切片\屋檐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2232952"/>
            <a:ext cx="5592612" cy="2910548"/>
          </a:xfrm>
          <a:prstGeom prst="rect">
            <a:avLst/>
          </a:prstGeom>
          <a:noFill/>
        </p:spPr>
      </p:pic>
      <p:grpSp>
        <p:nvGrpSpPr>
          <p:cNvPr id="9" name="组合 8"/>
          <p:cNvGrpSpPr/>
          <p:nvPr/>
        </p:nvGrpSpPr>
        <p:grpSpPr>
          <a:xfrm>
            <a:off x="755576" y="713958"/>
            <a:ext cx="6228692" cy="705664"/>
            <a:chOff x="1367644" y="699543"/>
            <a:chExt cx="6228692" cy="705664"/>
          </a:xfrm>
        </p:grpSpPr>
        <p:grpSp>
          <p:nvGrpSpPr>
            <p:cNvPr id="8" name="组合 7"/>
            <p:cNvGrpSpPr/>
            <p:nvPr/>
          </p:nvGrpSpPr>
          <p:grpSpPr>
            <a:xfrm>
              <a:off x="1367644" y="699543"/>
              <a:ext cx="684076" cy="705664"/>
              <a:chOff x="1367644" y="699543"/>
              <a:chExt cx="684076" cy="70566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7644" y="699543"/>
                <a:ext cx="684076" cy="705664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431694" y="771550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solidFill>
                      <a:schemeClr val="bg1"/>
                    </a:solidFill>
                    <a:latin typeface="华文隶书" pitchFamily="2" charset="-122"/>
                    <a:ea typeface="华文隶书" pitchFamily="2" charset="-122"/>
                  </a:rPr>
                  <a:t>一</a:t>
                </a:r>
                <a:endParaRPr lang="zh-CN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267744" y="771550"/>
              <a:ext cx="5328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 smtClean="0">
                  <a:latin typeface="Adobe 楷体 Std R" pitchFamily="18" charset="-128"/>
                  <a:ea typeface="Adobe 楷体 Std R" pitchFamily="18" charset="-128"/>
                </a:rPr>
                <a:t>前言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(</a:t>
              </a:r>
              <a:r>
                <a:rPr lang="zh-TW" altLang="en-US" sz="2800" b="1" dirty="0" smtClean="0">
                  <a:latin typeface="Adobe 楷体 Std R" pitchFamily="18" charset="-128"/>
                  <a:ea typeface="Adobe 楷体 Std R" pitchFamily="18" charset="-128"/>
                </a:rPr>
                <a:t>製作動機 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&amp; </a:t>
              </a:r>
              <a:r>
                <a:rPr lang="zh-TW" altLang="en-US" sz="2800" b="1" dirty="0" smtClean="0">
                  <a:latin typeface="Adobe 楷体 Std R" pitchFamily="18" charset="-128"/>
                  <a:ea typeface="Adobe 楷体 Std R" pitchFamily="18" charset="-128"/>
                </a:rPr>
                <a:t>目標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)</a:t>
              </a:r>
              <a:endParaRPr lang="zh-CN" altLang="en-US" sz="28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55576" y="1506046"/>
            <a:ext cx="6228692" cy="705664"/>
            <a:chOff x="1367644" y="699543"/>
            <a:chExt cx="6228692" cy="705664"/>
          </a:xfrm>
        </p:grpSpPr>
        <p:grpSp>
          <p:nvGrpSpPr>
            <p:cNvPr id="11" name="组合 10"/>
            <p:cNvGrpSpPr/>
            <p:nvPr/>
          </p:nvGrpSpPr>
          <p:grpSpPr>
            <a:xfrm>
              <a:off x="1367644" y="699543"/>
              <a:ext cx="684076" cy="705664"/>
              <a:chOff x="1367644" y="699543"/>
              <a:chExt cx="684076" cy="70566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7644" y="699543"/>
                <a:ext cx="684076" cy="705664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431694" y="771550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solidFill>
                      <a:schemeClr val="bg1"/>
                    </a:solidFill>
                    <a:latin typeface="华文隶书" pitchFamily="2" charset="-122"/>
                    <a:ea typeface="华文隶书" pitchFamily="2" charset="-122"/>
                  </a:rPr>
                  <a:t>二</a:t>
                </a:r>
                <a:endParaRPr lang="zh-CN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2267744" y="771550"/>
              <a:ext cx="5328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Adobe 楷体 Std R" pitchFamily="18" charset="-128"/>
                  <a:ea typeface="Adobe 楷体 Std R" pitchFamily="18" charset="-128"/>
                </a:defRPr>
              </a:lvl1pPr>
            </a:lstStyle>
            <a:p>
              <a:r>
                <a:rPr lang="zh-TW" altLang="en-US" b="1" dirty="0"/>
                <a:t>系統架構圖</a:t>
              </a:r>
              <a:endParaRPr lang="en-US" altLang="zh-TW" b="1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55576" y="2283718"/>
            <a:ext cx="6228692" cy="705664"/>
            <a:chOff x="1367644" y="699543"/>
            <a:chExt cx="6228692" cy="705664"/>
          </a:xfrm>
        </p:grpSpPr>
        <p:grpSp>
          <p:nvGrpSpPr>
            <p:cNvPr id="16" name="组合 15"/>
            <p:cNvGrpSpPr/>
            <p:nvPr/>
          </p:nvGrpSpPr>
          <p:grpSpPr>
            <a:xfrm>
              <a:off x="1367644" y="699543"/>
              <a:ext cx="684076" cy="705664"/>
              <a:chOff x="1367644" y="699543"/>
              <a:chExt cx="684076" cy="705664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7644" y="699543"/>
                <a:ext cx="684076" cy="70566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431694" y="771550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华文隶书" pitchFamily="2" charset="-122"/>
                    <a:ea typeface="华文隶书" pitchFamily="2" charset="-122"/>
                  </a:rPr>
                  <a:t>三</a:t>
                </a: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2267744" y="771550"/>
              <a:ext cx="5328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Adobe 楷体 Std R" pitchFamily="18" charset="-128"/>
                  <a:ea typeface="Adobe 楷体 Std R" pitchFamily="18" charset="-128"/>
                </a:defRPr>
              </a:lvl1pPr>
            </a:lstStyle>
            <a:p>
              <a:r>
                <a:rPr lang="zh-TW" altLang="en-US" b="1" dirty="0"/>
                <a:t>系統</a:t>
              </a:r>
              <a:r>
                <a:rPr lang="zh-TW" altLang="en-US" b="1" dirty="0" smtClean="0"/>
                <a:t>流程</a:t>
              </a:r>
              <a:endParaRPr lang="en-US" altLang="zh-TW" b="1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175956" y="2298134"/>
            <a:ext cx="6228692" cy="705664"/>
            <a:chOff x="1367644" y="699543"/>
            <a:chExt cx="6228692" cy="705664"/>
          </a:xfrm>
        </p:grpSpPr>
        <p:grpSp>
          <p:nvGrpSpPr>
            <p:cNvPr id="21" name="组合 20"/>
            <p:cNvGrpSpPr/>
            <p:nvPr/>
          </p:nvGrpSpPr>
          <p:grpSpPr>
            <a:xfrm>
              <a:off x="1367644" y="699543"/>
              <a:ext cx="684076" cy="705664"/>
              <a:chOff x="1367644" y="699543"/>
              <a:chExt cx="684076" cy="705664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7644" y="699543"/>
                <a:ext cx="684076" cy="705664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431694" y="771550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 smtClean="0">
                    <a:solidFill>
                      <a:schemeClr val="bg1"/>
                    </a:solidFill>
                    <a:latin typeface="华文隶书" pitchFamily="2" charset="-122"/>
                    <a:ea typeface="华文隶书" pitchFamily="2" charset="-122"/>
                  </a:rPr>
                  <a:t>七</a:t>
                </a:r>
                <a:endParaRPr lang="zh-CN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2267744" y="771550"/>
              <a:ext cx="5328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latin typeface="Adobe 楷体 Std R" pitchFamily="18" charset="-128"/>
                  <a:ea typeface="Adobe 楷体 Std R" pitchFamily="18" charset="-128"/>
                </a:defRPr>
              </a:lvl1pPr>
            </a:lstStyle>
            <a:p>
              <a:r>
                <a:rPr lang="zh-TW" altLang="en-US" dirty="0"/>
                <a:t>問題</a:t>
              </a:r>
              <a:r>
                <a:rPr lang="zh-TW" altLang="en-US" dirty="0" smtClean="0"/>
                <a:t>解決</a:t>
              </a:r>
              <a:endParaRPr lang="zh-CN" altLang="en-US" dirty="0"/>
            </a:p>
          </p:txBody>
        </p:sp>
      </p:grpSp>
      <p:pic>
        <p:nvPicPr>
          <p:cNvPr id="1027" name="Picture 3" descr="C:\Users\zjd\Desktop\Nipic_11382453_201211271142406910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28" y="3190289"/>
            <a:ext cx="3154168" cy="194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1560" y="123478"/>
            <a:ext cx="6912768" cy="439297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>
                <a:latin typeface="Adobe 楷体 Std R" pitchFamily="18" charset="-128"/>
                <a:ea typeface="Adobe 楷体 Std R" pitchFamily="18" charset="-128"/>
              </a:rPr>
              <a:t>目錄</a:t>
            </a:r>
            <a:endParaRPr lang="zh-CN" altLang="en-US" b="1" dirty="0">
              <a:latin typeface="Adobe 楷体 Std R" pitchFamily="18" charset="-128"/>
              <a:ea typeface="Adobe 楷体 Std R" pitchFamily="18" charset="-128"/>
            </a:endParaRPr>
          </a:p>
        </p:txBody>
      </p:sp>
      <p:grpSp>
        <p:nvGrpSpPr>
          <p:cNvPr id="25" name="组合 19"/>
          <p:cNvGrpSpPr/>
          <p:nvPr/>
        </p:nvGrpSpPr>
        <p:grpSpPr>
          <a:xfrm>
            <a:off x="755576" y="3075806"/>
            <a:ext cx="6228692" cy="705664"/>
            <a:chOff x="1367644" y="699543"/>
            <a:chExt cx="6228692" cy="705664"/>
          </a:xfrm>
        </p:grpSpPr>
        <p:grpSp>
          <p:nvGrpSpPr>
            <p:cNvPr id="26" name="组合 20"/>
            <p:cNvGrpSpPr/>
            <p:nvPr/>
          </p:nvGrpSpPr>
          <p:grpSpPr>
            <a:xfrm>
              <a:off x="1367644" y="699543"/>
              <a:ext cx="684076" cy="705664"/>
              <a:chOff x="1367644" y="699543"/>
              <a:chExt cx="684076" cy="705664"/>
            </a:xfrm>
          </p:grpSpPr>
          <p:pic>
            <p:nvPicPr>
              <p:cNvPr id="28" name="图片 22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7644" y="699543"/>
                <a:ext cx="684076" cy="705664"/>
              </a:xfrm>
              <a:prstGeom prst="rect">
                <a:avLst/>
              </a:prstGeom>
            </p:spPr>
          </p:pic>
          <p:sp>
            <p:nvSpPr>
              <p:cNvPr id="29" name="TextBox 23"/>
              <p:cNvSpPr txBox="1"/>
              <p:nvPr/>
            </p:nvSpPr>
            <p:spPr>
              <a:xfrm>
                <a:off x="1431694" y="771550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 smtClean="0">
                    <a:solidFill>
                      <a:schemeClr val="bg1"/>
                    </a:solidFill>
                    <a:latin typeface="华文隶书" pitchFamily="2" charset="-122"/>
                    <a:ea typeface="华文隶书" pitchFamily="2" charset="-122"/>
                  </a:rPr>
                  <a:t>四</a:t>
                </a:r>
                <a:endParaRPr lang="zh-CN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endParaRPr>
              </a:p>
            </p:txBody>
          </p:sp>
        </p:grpSp>
        <p:sp>
          <p:nvSpPr>
            <p:cNvPr id="27" name="TextBox 21"/>
            <p:cNvSpPr txBox="1"/>
            <p:nvPr/>
          </p:nvSpPr>
          <p:spPr>
            <a:xfrm>
              <a:off x="2267744" y="771550"/>
              <a:ext cx="5328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Adobe 楷体 Std R" pitchFamily="18" charset="-128"/>
                  <a:ea typeface="Adobe 楷体 Std R" pitchFamily="18" charset="-128"/>
                </a:defRPr>
              </a:lvl1pPr>
            </a:lstStyle>
            <a:p>
              <a:r>
                <a:rPr lang="zh-TW" altLang="en-US" b="1" dirty="0"/>
                <a:t>主要</a:t>
              </a:r>
              <a:r>
                <a:rPr lang="zh-TW" altLang="en-US" b="1" dirty="0" smtClean="0"/>
                <a:t>軟體表</a:t>
              </a:r>
              <a:endParaRPr lang="en-US" altLang="zh-TW" b="1" dirty="0"/>
            </a:p>
          </p:txBody>
        </p:sp>
      </p:grpSp>
      <p:grpSp>
        <p:nvGrpSpPr>
          <p:cNvPr id="30" name="组合 19"/>
          <p:cNvGrpSpPr/>
          <p:nvPr/>
        </p:nvGrpSpPr>
        <p:grpSpPr>
          <a:xfrm>
            <a:off x="4170654" y="3090222"/>
            <a:ext cx="2993634" cy="705664"/>
            <a:chOff x="1367644" y="699543"/>
            <a:chExt cx="2993634" cy="705664"/>
          </a:xfrm>
        </p:grpSpPr>
        <p:grpSp>
          <p:nvGrpSpPr>
            <p:cNvPr id="31" name="组合 20"/>
            <p:cNvGrpSpPr/>
            <p:nvPr/>
          </p:nvGrpSpPr>
          <p:grpSpPr>
            <a:xfrm>
              <a:off x="1367644" y="699543"/>
              <a:ext cx="684076" cy="705664"/>
              <a:chOff x="1367644" y="699543"/>
              <a:chExt cx="684076" cy="705664"/>
            </a:xfrm>
          </p:grpSpPr>
          <p:pic>
            <p:nvPicPr>
              <p:cNvPr id="33" name="图片 22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7644" y="699543"/>
                <a:ext cx="684076" cy="705664"/>
              </a:xfrm>
              <a:prstGeom prst="rect">
                <a:avLst/>
              </a:prstGeom>
            </p:spPr>
          </p:pic>
          <p:sp>
            <p:nvSpPr>
              <p:cNvPr id="34" name="TextBox 23"/>
              <p:cNvSpPr txBox="1"/>
              <p:nvPr/>
            </p:nvSpPr>
            <p:spPr>
              <a:xfrm>
                <a:off x="1431694" y="771550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1"/>
                    </a:solidFill>
                    <a:latin typeface="华文隶书" pitchFamily="2" charset="-122"/>
                    <a:ea typeface="华文隶书" pitchFamily="2" charset="-122"/>
                  </a:rPr>
                  <a:t>八</a:t>
                </a:r>
                <a:endParaRPr lang="zh-CN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endParaRPr>
              </a:p>
            </p:txBody>
          </p:sp>
        </p:grpSp>
        <p:sp>
          <p:nvSpPr>
            <p:cNvPr id="32" name="TextBox 21"/>
            <p:cNvSpPr txBox="1"/>
            <p:nvPr/>
          </p:nvSpPr>
          <p:spPr>
            <a:xfrm>
              <a:off x="2267744" y="771550"/>
              <a:ext cx="20935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Adobe 楷体 Std R" pitchFamily="18" charset="-128"/>
                  <a:ea typeface="Adobe 楷体 Std R" pitchFamily="18" charset="-128"/>
                </a:defRPr>
              </a:lvl1pPr>
            </a:lstStyle>
            <a:p>
              <a:r>
                <a:rPr lang="zh-TW" altLang="en-US" b="1" dirty="0"/>
                <a:t>待改進項目</a:t>
              </a:r>
              <a:endParaRPr lang="zh-CN" altLang="en-US" b="1" dirty="0"/>
            </a:p>
          </p:txBody>
        </p:sp>
      </p:grpSp>
      <p:grpSp>
        <p:nvGrpSpPr>
          <p:cNvPr id="35" name="组合 19"/>
          <p:cNvGrpSpPr/>
          <p:nvPr/>
        </p:nvGrpSpPr>
        <p:grpSpPr>
          <a:xfrm>
            <a:off x="755576" y="3867894"/>
            <a:ext cx="6228692" cy="705664"/>
            <a:chOff x="1367644" y="699543"/>
            <a:chExt cx="6228692" cy="705664"/>
          </a:xfrm>
        </p:grpSpPr>
        <p:grpSp>
          <p:nvGrpSpPr>
            <p:cNvPr id="36" name="组合 20"/>
            <p:cNvGrpSpPr/>
            <p:nvPr/>
          </p:nvGrpSpPr>
          <p:grpSpPr>
            <a:xfrm>
              <a:off x="1367644" y="699543"/>
              <a:ext cx="684076" cy="705664"/>
              <a:chOff x="1367644" y="699543"/>
              <a:chExt cx="684076" cy="705664"/>
            </a:xfrm>
          </p:grpSpPr>
          <p:pic>
            <p:nvPicPr>
              <p:cNvPr id="38" name="图片 22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7644" y="699543"/>
                <a:ext cx="684076" cy="705664"/>
              </a:xfrm>
              <a:prstGeom prst="rect">
                <a:avLst/>
              </a:prstGeom>
            </p:spPr>
          </p:pic>
          <p:sp>
            <p:nvSpPr>
              <p:cNvPr id="39" name="TextBox 23"/>
              <p:cNvSpPr txBox="1"/>
              <p:nvPr/>
            </p:nvSpPr>
            <p:spPr>
              <a:xfrm>
                <a:off x="1431694" y="771550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 smtClean="0">
                    <a:solidFill>
                      <a:schemeClr val="bg1"/>
                    </a:solidFill>
                    <a:latin typeface="华文隶书" pitchFamily="2" charset="-122"/>
                    <a:ea typeface="华文隶书" pitchFamily="2" charset="-122"/>
                  </a:rPr>
                  <a:t>五</a:t>
                </a:r>
                <a:endParaRPr lang="zh-CN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endParaRPr>
              </a:p>
            </p:txBody>
          </p:sp>
        </p:grpSp>
        <p:sp>
          <p:nvSpPr>
            <p:cNvPr id="37" name="TextBox 21"/>
            <p:cNvSpPr txBox="1"/>
            <p:nvPr/>
          </p:nvSpPr>
          <p:spPr>
            <a:xfrm>
              <a:off x="2267744" y="771550"/>
              <a:ext cx="5328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Adobe 楷体 Std R" pitchFamily="18" charset="-128"/>
                  <a:ea typeface="Adobe 楷体 Std R" pitchFamily="18" charset="-128"/>
                </a:defRPr>
              </a:lvl1pPr>
            </a:lstStyle>
            <a:p>
              <a:r>
                <a:rPr lang="zh-TW" altLang="en-US" b="1" dirty="0"/>
                <a:t>功能區塊</a:t>
              </a:r>
              <a:r>
                <a:rPr lang="zh-TW" altLang="en-US" b="1" dirty="0" smtClean="0"/>
                <a:t>說明</a:t>
              </a:r>
              <a:endParaRPr lang="zh-CN" altLang="en-US" b="1" dirty="0"/>
            </a:p>
          </p:txBody>
        </p:sp>
      </p:grpSp>
      <p:grpSp>
        <p:nvGrpSpPr>
          <p:cNvPr id="40" name="组合 14"/>
          <p:cNvGrpSpPr/>
          <p:nvPr/>
        </p:nvGrpSpPr>
        <p:grpSpPr>
          <a:xfrm>
            <a:off x="4170654" y="1434038"/>
            <a:ext cx="6228692" cy="705664"/>
            <a:chOff x="1367644" y="699543"/>
            <a:chExt cx="6228692" cy="705664"/>
          </a:xfrm>
        </p:grpSpPr>
        <p:grpSp>
          <p:nvGrpSpPr>
            <p:cNvPr id="41" name="组合 15"/>
            <p:cNvGrpSpPr/>
            <p:nvPr/>
          </p:nvGrpSpPr>
          <p:grpSpPr>
            <a:xfrm>
              <a:off x="1367644" y="699543"/>
              <a:ext cx="684076" cy="705664"/>
              <a:chOff x="1367644" y="699543"/>
              <a:chExt cx="684076" cy="705664"/>
            </a:xfrm>
          </p:grpSpPr>
          <p:pic>
            <p:nvPicPr>
              <p:cNvPr id="43" name="图片 17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7644" y="699543"/>
                <a:ext cx="684076" cy="705664"/>
              </a:xfrm>
              <a:prstGeom prst="rect">
                <a:avLst/>
              </a:prstGeom>
            </p:spPr>
          </p:pic>
          <p:sp>
            <p:nvSpPr>
              <p:cNvPr id="44" name="TextBox 18"/>
              <p:cNvSpPr txBox="1"/>
              <p:nvPr/>
            </p:nvSpPr>
            <p:spPr>
              <a:xfrm>
                <a:off x="1431694" y="771550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 smtClean="0">
                    <a:solidFill>
                      <a:schemeClr val="bg1"/>
                    </a:solidFill>
                    <a:latin typeface="华文隶书" pitchFamily="2" charset="-122"/>
                    <a:ea typeface="华文隶书" pitchFamily="2" charset="-122"/>
                  </a:rPr>
                  <a:t>六</a:t>
                </a:r>
                <a:endParaRPr lang="zh-CN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endParaRPr>
              </a:p>
            </p:txBody>
          </p:sp>
        </p:grpSp>
        <p:sp>
          <p:nvSpPr>
            <p:cNvPr id="42" name="TextBox 16"/>
            <p:cNvSpPr txBox="1"/>
            <p:nvPr/>
          </p:nvSpPr>
          <p:spPr>
            <a:xfrm>
              <a:off x="2267744" y="771550"/>
              <a:ext cx="5328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Adobe 楷体 Std R" pitchFamily="18" charset="-128"/>
                  <a:ea typeface="Adobe 楷体 Std R" pitchFamily="18" charset="-128"/>
                </a:defRPr>
              </a:lvl1pPr>
            </a:lstStyle>
            <a:p>
              <a:r>
                <a:rPr lang="zh-TW" altLang="en-US" b="1" dirty="0"/>
                <a:t>實際操作頁面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6745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rippl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E6297F2-9EBD-B261-B5A6-205CC0031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" y="1807727"/>
            <a:ext cx="1942195" cy="176946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94280A25-1AFF-FFDB-6120-851BFE592E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81" t="-5013" r="-1284" b="15680"/>
          <a:stretch/>
        </p:blipFill>
        <p:spPr>
          <a:xfrm>
            <a:off x="-75255" y="1516055"/>
            <a:ext cx="9144000" cy="258960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73BCA967-6BF9-DF81-CC2A-08B59B7A09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47"/>
          <a:stretch/>
        </p:blipFill>
        <p:spPr>
          <a:xfrm>
            <a:off x="2314818" y="2469570"/>
            <a:ext cx="1105054" cy="40010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63CC33C8-9A87-0E09-70C4-A878FF025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383" y="2501531"/>
            <a:ext cx="952633" cy="38105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xmlns="" id="{B8F42815-F15B-2FC6-7F39-20496EAB2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66" y="2531684"/>
            <a:ext cx="924054" cy="40010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xmlns="" id="{74DE510B-C81D-60B4-BD14-8E40E842A7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98" y="2501705"/>
            <a:ext cx="952633" cy="38105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xmlns="" id="{45BB90F9-DA97-5E9F-6CA1-EC49660B40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891" y="2501705"/>
            <a:ext cx="781159" cy="400106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xmlns="" id="{D88377D0-C3AB-D83B-DB3A-22AF3E01511E}"/>
              </a:ext>
            </a:extLst>
          </p:cNvPr>
          <p:cNvSpPr txBox="1"/>
          <p:nvPr/>
        </p:nvSpPr>
        <p:spPr>
          <a:xfrm>
            <a:off x="654859" y="2733337"/>
            <a:ext cx="4902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登入</a:t>
            </a:r>
            <a:endParaRPr lang="zh-TW" altLang="en-US" sz="1200" dirty="0">
              <a:solidFill>
                <a:srgbClr val="0000CC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32F8CC51-8B25-FBC6-4E75-F53FCDC401EA}"/>
              </a:ext>
            </a:extLst>
          </p:cNvPr>
          <p:cNvSpPr/>
          <p:nvPr/>
        </p:nvSpPr>
        <p:spPr>
          <a:xfrm>
            <a:off x="58843" y="2703392"/>
            <a:ext cx="648072" cy="168444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00CC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xmlns="" id="{105B56F7-8C76-A18A-18CD-34ACA79A05B6}"/>
              </a:ext>
            </a:extLst>
          </p:cNvPr>
          <p:cNvSpPr txBox="1"/>
          <p:nvPr/>
        </p:nvSpPr>
        <p:spPr>
          <a:xfrm>
            <a:off x="-5274" y="151085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已有帳號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3F88FC75-BD4B-61D0-DB3E-634D5B63E99D}"/>
              </a:ext>
            </a:extLst>
          </p:cNvPr>
          <p:cNvSpPr/>
          <p:nvPr/>
        </p:nvSpPr>
        <p:spPr>
          <a:xfrm>
            <a:off x="2170840" y="1661367"/>
            <a:ext cx="6793648" cy="26231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539552" y="555526"/>
            <a:ext cx="4351165" cy="705664"/>
            <a:chOff x="539552" y="555526"/>
            <a:chExt cx="4351165" cy="705664"/>
          </a:xfrm>
        </p:grpSpPr>
        <p:pic>
          <p:nvPicPr>
            <p:cNvPr id="20" name="图片 3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555526"/>
              <a:ext cx="684076" cy="705664"/>
            </a:xfrm>
            <a:prstGeom prst="rect">
              <a:avLst/>
            </a:prstGeom>
          </p:spPr>
        </p:pic>
        <p:sp>
          <p:nvSpPr>
            <p:cNvPr id="25" name="TextBox 5"/>
            <p:cNvSpPr txBox="1"/>
            <p:nvPr/>
          </p:nvSpPr>
          <p:spPr>
            <a:xfrm>
              <a:off x="603602" y="627533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三</a:t>
              </a:r>
              <a:endPara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29" name="TextBox 6"/>
            <p:cNvSpPr txBox="1"/>
            <p:nvPr/>
          </p:nvSpPr>
          <p:spPr>
            <a:xfrm>
              <a:off x="1187624" y="627533"/>
              <a:ext cx="3703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登入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</a:p>
          </p:txBody>
        </p:sp>
      </p:grpSp>
      <p:sp>
        <p:nvSpPr>
          <p:cNvPr id="30" name="向右箭號 29"/>
          <p:cNvSpPr/>
          <p:nvPr/>
        </p:nvSpPr>
        <p:spPr>
          <a:xfrm flipV="1">
            <a:off x="1581712" y="2669623"/>
            <a:ext cx="471292" cy="315231"/>
          </a:xfrm>
          <a:prstGeom prst="right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xmlns="" id="{105B56F7-8C76-A18A-18CD-34ACA79A05B6}"/>
              </a:ext>
            </a:extLst>
          </p:cNvPr>
          <p:cNvSpPr txBox="1"/>
          <p:nvPr/>
        </p:nvSpPr>
        <p:spPr>
          <a:xfrm>
            <a:off x="5087612" y="12826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主頁</a:t>
            </a:r>
            <a:endParaRPr lang="zh-TW" altLang="en-US" sz="16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" name="向下箭號 3"/>
          <p:cNvSpPr/>
          <p:nvPr/>
        </p:nvSpPr>
        <p:spPr>
          <a:xfrm>
            <a:off x="5325348" y="1965989"/>
            <a:ext cx="484632" cy="383954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A93250C8-E958-F40D-FC86-58D166C7AC71}"/>
              </a:ext>
            </a:extLst>
          </p:cNvPr>
          <p:cNvSpPr/>
          <p:nvPr/>
        </p:nvSpPr>
        <p:spPr>
          <a:xfrm>
            <a:off x="35496" y="1934711"/>
            <a:ext cx="1144170" cy="276999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xmlns="" id="{C50CDFA9-52BF-76C4-B4DE-19FBAAEC3D6E}"/>
              </a:ext>
            </a:extLst>
          </p:cNvPr>
          <p:cNvSpPr txBox="1"/>
          <p:nvPr/>
        </p:nvSpPr>
        <p:spPr>
          <a:xfrm>
            <a:off x="1187624" y="1975808"/>
            <a:ext cx="12800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輸入使用者信箱</a:t>
            </a:r>
            <a:endParaRPr lang="zh-TW" altLang="en-US" sz="1200" dirty="0">
              <a:solidFill>
                <a:srgbClr val="0000CC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A93250C8-E958-F40D-FC86-58D166C7AC71}"/>
              </a:ext>
            </a:extLst>
          </p:cNvPr>
          <p:cNvSpPr/>
          <p:nvPr/>
        </p:nvSpPr>
        <p:spPr>
          <a:xfrm>
            <a:off x="35496" y="2323474"/>
            <a:ext cx="1152128" cy="276999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xmlns="" id="{C50CDFA9-52BF-76C4-B4DE-19FBAAEC3D6E}"/>
              </a:ext>
            </a:extLst>
          </p:cNvPr>
          <p:cNvSpPr txBox="1"/>
          <p:nvPr/>
        </p:nvSpPr>
        <p:spPr>
          <a:xfrm>
            <a:off x="1173936" y="2334507"/>
            <a:ext cx="13520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輸入使用者密碼</a:t>
            </a:r>
            <a:endParaRPr lang="zh-TW" altLang="en-US" sz="1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554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D862702A-0431-279B-FD63-5079D2BECC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00" y="2211710"/>
            <a:ext cx="3943652" cy="25202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6263793-3421-CED2-C9DB-A2D56FF2B1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47"/>
          <a:stretch/>
        </p:blipFill>
        <p:spPr>
          <a:xfrm>
            <a:off x="3875457" y="1203598"/>
            <a:ext cx="1105054" cy="400107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539552" y="555526"/>
            <a:ext cx="4351165" cy="705664"/>
            <a:chOff x="539552" y="555526"/>
            <a:chExt cx="4351165" cy="705664"/>
          </a:xfrm>
        </p:grpSpPr>
        <p:pic>
          <p:nvPicPr>
            <p:cNvPr id="7" name="图片 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555526"/>
              <a:ext cx="684076" cy="705664"/>
            </a:xfrm>
            <a:prstGeom prst="rect">
              <a:avLst/>
            </a:prstGeom>
          </p:spPr>
        </p:pic>
        <p:sp>
          <p:nvSpPr>
            <p:cNvPr id="8" name="TextBox 5"/>
            <p:cNvSpPr txBox="1"/>
            <p:nvPr/>
          </p:nvSpPr>
          <p:spPr>
            <a:xfrm>
              <a:off x="603602" y="627533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三</a:t>
              </a:r>
              <a:endPara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1187624" y="627533"/>
              <a:ext cx="3703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查八字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1521928" y="187315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八字分析</a:t>
            </a:r>
            <a:endParaRPr lang="zh-TW" altLang="en-US" sz="1600" dirty="0">
              <a:solidFill>
                <a:srgbClr val="0000CC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6176" y="187315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命盤分析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558" y="2195965"/>
            <a:ext cx="3743889" cy="2527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7750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80F6C055-328A-416D-5DF9-CC3CF09C1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1630"/>
            <a:ext cx="8363272" cy="318225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1CBA79C8-E469-8A03-9E44-2B5207312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667" y="1015160"/>
            <a:ext cx="952633" cy="381053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539552" y="555526"/>
            <a:ext cx="4351165" cy="705664"/>
            <a:chOff x="539552" y="555526"/>
            <a:chExt cx="4351165" cy="705664"/>
          </a:xfrm>
        </p:grpSpPr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555526"/>
              <a:ext cx="684076" cy="705664"/>
            </a:xfrm>
            <a:prstGeom prst="rect">
              <a:avLst/>
            </a:prstGeom>
          </p:spPr>
        </p:pic>
        <p:sp>
          <p:nvSpPr>
            <p:cNvPr id="10" name="TextBox 5"/>
            <p:cNvSpPr txBox="1"/>
            <p:nvPr/>
          </p:nvSpPr>
          <p:spPr>
            <a:xfrm>
              <a:off x="603602" y="627533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四</a:t>
              </a:r>
              <a:endPara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11" name="TextBox 6"/>
            <p:cNvSpPr txBox="1"/>
            <p:nvPr/>
          </p:nvSpPr>
          <p:spPr>
            <a:xfrm>
              <a:off x="1187624" y="627533"/>
              <a:ext cx="3703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 smtClean="0">
                  <a:latin typeface="Adobe 楷体 Std R" pitchFamily="18" charset="-128"/>
                  <a:ea typeface="Adobe 楷体 Std R" pitchFamily="18" charset="-128"/>
                </a:rPr>
                <a:t>查</a:t>
              </a:r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公司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8328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4DF5B042-2AAE-4918-C798-6118838B77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91630"/>
            <a:ext cx="3394720" cy="70854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B9A197A7-2872-5354-5F2E-200B42BCD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987574"/>
            <a:ext cx="924054" cy="40010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A93250C8-E958-F40D-FC86-58D166C7AC71}"/>
              </a:ext>
            </a:extLst>
          </p:cNvPr>
          <p:cNvSpPr/>
          <p:nvPr/>
        </p:nvSpPr>
        <p:spPr>
          <a:xfrm>
            <a:off x="2411760" y="1992986"/>
            <a:ext cx="572085" cy="138499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C50CDFA9-52BF-76C4-B4DE-19FBAAEC3D6E}"/>
              </a:ext>
            </a:extLst>
          </p:cNvPr>
          <p:cNvSpPr txBox="1"/>
          <p:nvPr/>
        </p:nvSpPr>
        <p:spPr>
          <a:xfrm>
            <a:off x="1255883" y="1785236"/>
            <a:ext cx="12800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輸入使用者信箱</a:t>
            </a:r>
            <a:endParaRPr lang="zh-TW" altLang="en-US" sz="1200" dirty="0">
              <a:solidFill>
                <a:srgbClr val="0000CC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A93250C8-E958-F40D-FC86-58D166C7AC71}"/>
              </a:ext>
            </a:extLst>
          </p:cNvPr>
          <p:cNvSpPr/>
          <p:nvPr/>
        </p:nvSpPr>
        <p:spPr>
          <a:xfrm>
            <a:off x="2411760" y="1831792"/>
            <a:ext cx="936104" cy="128560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C50CDFA9-52BF-76C4-B4DE-19FBAAEC3D6E}"/>
              </a:ext>
            </a:extLst>
          </p:cNvPr>
          <p:cNvSpPr txBox="1"/>
          <p:nvPr/>
        </p:nvSpPr>
        <p:spPr>
          <a:xfrm>
            <a:off x="1418662" y="1960352"/>
            <a:ext cx="1016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送出信箱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30363"/>
            <a:ext cx="5238618" cy="1821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向右箭號 10"/>
          <p:cNvSpPr/>
          <p:nvPr/>
        </p:nvSpPr>
        <p:spPr>
          <a:xfrm rot="5400000" flipV="1">
            <a:off x="2442775" y="2341017"/>
            <a:ext cx="389748" cy="315231"/>
          </a:xfrm>
          <a:prstGeom prst="right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39552" y="3507854"/>
            <a:ext cx="4824536" cy="432048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C50CDFA9-52BF-76C4-B4DE-19FBAAEC3D6E}"/>
              </a:ext>
            </a:extLst>
          </p:cNvPr>
          <p:cNvSpPr txBox="1"/>
          <p:nvPr/>
        </p:nvSpPr>
        <p:spPr>
          <a:xfrm>
            <a:off x="4267939" y="3230855"/>
            <a:ext cx="1016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點擊連結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AA13742F-EF18-D5E7-7720-1EF1ADFCF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86"/>
          <a:stretch/>
        </p:blipFill>
        <p:spPr>
          <a:xfrm>
            <a:off x="6588224" y="1311762"/>
            <a:ext cx="2027584" cy="1168620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 rot="20028854" flipV="1">
            <a:off x="5508121" y="2259593"/>
            <a:ext cx="985347" cy="310680"/>
          </a:xfrm>
          <a:prstGeom prst="right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EE6297F2-9EBD-B261-B5A6-205CC00314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737" y="3369354"/>
            <a:ext cx="1642557" cy="1496473"/>
          </a:xfrm>
          <a:prstGeom prst="rect">
            <a:avLst/>
          </a:prstGeom>
        </p:spPr>
      </p:pic>
      <p:sp>
        <p:nvSpPr>
          <p:cNvPr id="17" name="向右箭號 16"/>
          <p:cNvSpPr/>
          <p:nvPr/>
        </p:nvSpPr>
        <p:spPr>
          <a:xfrm rot="5400000" flipV="1">
            <a:off x="7407141" y="2730766"/>
            <a:ext cx="389748" cy="315231"/>
          </a:xfrm>
          <a:prstGeom prst="right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A93250C8-E958-F40D-FC86-58D166C7AC71}"/>
              </a:ext>
            </a:extLst>
          </p:cNvPr>
          <p:cNvSpPr/>
          <p:nvPr/>
        </p:nvSpPr>
        <p:spPr>
          <a:xfrm>
            <a:off x="6588223" y="1855631"/>
            <a:ext cx="1171407" cy="206603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A93250C8-E958-F40D-FC86-58D166C7AC71}"/>
              </a:ext>
            </a:extLst>
          </p:cNvPr>
          <p:cNvSpPr/>
          <p:nvPr/>
        </p:nvSpPr>
        <p:spPr>
          <a:xfrm>
            <a:off x="6601841" y="2083960"/>
            <a:ext cx="778471" cy="219798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xmlns="" id="{C50CDFA9-52BF-76C4-B4DE-19FBAAEC3D6E}"/>
              </a:ext>
            </a:extLst>
          </p:cNvPr>
          <p:cNvSpPr txBox="1"/>
          <p:nvPr/>
        </p:nvSpPr>
        <p:spPr>
          <a:xfrm>
            <a:off x="7444399" y="2083960"/>
            <a:ext cx="1016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送出新密碼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xmlns="" id="{C50CDFA9-52BF-76C4-B4DE-19FBAAEC3D6E}"/>
              </a:ext>
            </a:extLst>
          </p:cNvPr>
          <p:cNvSpPr txBox="1"/>
          <p:nvPr/>
        </p:nvSpPr>
        <p:spPr>
          <a:xfrm>
            <a:off x="7812360" y="1827070"/>
            <a:ext cx="1016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設定新密碼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xmlns="" id="{C50CDFA9-52BF-76C4-B4DE-19FBAAEC3D6E}"/>
              </a:ext>
            </a:extLst>
          </p:cNvPr>
          <p:cNvSpPr txBox="1"/>
          <p:nvPr/>
        </p:nvSpPr>
        <p:spPr>
          <a:xfrm>
            <a:off x="6747937" y="3092355"/>
            <a:ext cx="1016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登入頁面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539552" y="555526"/>
            <a:ext cx="4351165" cy="705664"/>
            <a:chOff x="539552" y="555526"/>
            <a:chExt cx="4351165" cy="705664"/>
          </a:xfrm>
        </p:grpSpPr>
        <p:pic>
          <p:nvPicPr>
            <p:cNvPr id="24" name="图片 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555526"/>
              <a:ext cx="684076" cy="705664"/>
            </a:xfrm>
            <a:prstGeom prst="rect">
              <a:avLst/>
            </a:prstGeom>
          </p:spPr>
        </p:pic>
        <p:sp>
          <p:nvSpPr>
            <p:cNvPr id="25" name="TextBox 5"/>
            <p:cNvSpPr txBox="1"/>
            <p:nvPr/>
          </p:nvSpPr>
          <p:spPr>
            <a:xfrm>
              <a:off x="603602" y="627533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四</a:t>
              </a:r>
              <a:endPara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26" name="TextBox 6"/>
            <p:cNvSpPr txBox="1"/>
            <p:nvPr/>
          </p:nvSpPr>
          <p:spPr>
            <a:xfrm>
              <a:off x="1187624" y="627533"/>
              <a:ext cx="3703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修改密碼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289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411528B2-4C56-BFA8-F620-5BCA4D9261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62075"/>
            <a:ext cx="4378237" cy="328713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74DE510B-C81D-60B4-BD14-8E40E842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203598"/>
            <a:ext cx="952633" cy="38105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80651" y="2715766"/>
            <a:ext cx="1415086" cy="360040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C50CDFA9-52BF-76C4-B4DE-19FBAAEC3D6E}"/>
              </a:ext>
            </a:extLst>
          </p:cNvPr>
          <p:cNvSpPr txBox="1"/>
          <p:nvPr/>
        </p:nvSpPr>
        <p:spPr>
          <a:xfrm>
            <a:off x="971938" y="2442362"/>
            <a:ext cx="1032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rgbClr val="0000CC"/>
                </a:solidFill>
              </a:rPr>
              <a:t>點選</a:t>
            </a:r>
            <a:r>
              <a:rPr lang="zh-TW" altLang="en-US" sz="1200" dirty="0" smtClean="0">
                <a:solidFill>
                  <a:srgbClr val="0000CC"/>
                </a:solidFill>
              </a:rPr>
              <a:t>年月日</a:t>
            </a:r>
            <a:endParaRPr lang="zh-TW" altLang="en-US" sz="1200" dirty="0">
              <a:solidFill>
                <a:srgbClr val="0000CC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8780" y="3201972"/>
            <a:ext cx="2286212" cy="377890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C50CDFA9-52BF-76C4-B4DE-19FBAAEC3D6E}"/>
              </a:ext>
            </a:extLst>
          </p:cNvPr>
          <p:cNvSpPr txBox="1"/>
          <p:nvPr/>
        </p:nvSpPr>
        <p:spPr>
          <a:xfrm>
            <a:off x="2211145" y="2937233"/>
            <a:ext cx="15099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0000CC"/>
                </a:solidFill>
              </a:rPr>
              <a:t>輸入時</a:t>
            </a:r>
            <a:r>
              <a:rPr lang="en-US" altLang="zh-TW" sz="1200" dirty="0" smtClean="0">
                <a:solidFill>
                  <a:srgbClr val="0000CC"/>
                </a:solidFill>
              </a:rPr>
              <a:t>(24</a:t>
            </a:r>
            <a:r>
              <a:rPr lang="zh-TW" altLang="en-US" sz="1200" dirty="0" smtClean="0">
                <a:solidFill>
                  <a:srgbClr val="0000CC"/>
                </a:solidFill>
              </a:rPr>
              <a:t>小時制</a:t>
            </a:r>
            <a:r>
              <a:rPr lang="en-US" altLang="zh-TW" sz="1200" dirty="0" smtClean="0">
                <a:solidFill>
                  <a:srgbClr val="0000CC"/>
                </a:solidFill>
              </a:rPr>
              <a:t>)</a:t>
            </a:r>
            <a:endParaRPr lang="zh-TW" altLang="en-US" sz="1200" dirty="0">
              <a:solidFill>
                <a:srgbClr val="0000CC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89464" y="3578238"/>
            <a:ext cx="542175" cy="289656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C50CDFA9-52BF-76C4-B4DE-19FBAAEC3D6E}"/>
              </a:ext>
            </a:extLst>
          </p:cNvPr>
          <p:cNvSpPr txBox="1"/>
          <p:nvPr/>
        </p:nvSpPr>
        <p:spPr>
          <a:xfrm>
            <a:off x="1389050" y="3590895"/>
            <a:ext cx="105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0000CC"/>
                </a:solidFill>
              </a:rPr>
              <a:t>下拉選性別</a:t>
            </a:r>
            <a:endParaRPr lang="zh-TW" altLang="en-US" sz="1200" dirty="0">
              <a:solidFill>
                <a:srgbClr val="0000CC"/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EE6297F2-9EBD-B261-B5A6-205CC00314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673" y="2233809"/>
            <a:ext cx="2951341" cy="2688858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xmlns="" id="{C50CDFA9-52BF-76C4-B4DE-19FBAAEC3D6E}"/>
              </a:ext>
            </a:extLst>
          </p:cNvPr>
          <p:cNvSpPr txBox="1"/>
          <p:nvPr/>
        </p:nvSpPr>
        <p:spPr>
          <a:xfrm>
            <a:off x="6031061" y="1817219"/>
            <a:ext cx="1016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登入頁面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xmlns="" id="{45BB90F9-DA97-5E9F-6CA1-EC49660B4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032" y="1203598"/>
            <a:ext cx="781159" cy="400106"/>
          </a:xfrm>
          <a:prstGeom prst="rect">
            <a:avLst/>
          </a:prstGeom>
        </p:spPr>
      </p:pic>
      <p:sp>
        <p:nvSpPr>
          <p:cNvPr id="21" name="向右箭號 20"/>
          <p:cNvSpPr/>
          <p:nvPr/>
        </p:nvSpPr>
        <p:spPr>
          <a:xfrm rot="5400000" flipV="1">
            <a:off x="7235737" y="1745638"/>
            <a:ext cx="389748" cy="315231"/>
          </a:xfrm>
          <a:prstGeom prst="right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539552" y="555526"/>
            <a:ext cx="4351165" cy="705664"/>
            <a:chOff x="539552" y="555526"/>
            <a:chExt cx="4351165" cy="705664"/>
          </a:xfrm>
        </p:grpSpPr>
        <p:pic>
          <p:nvPicPr>
            <p:cNvPr id="23" name="图片 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555526"/>
              <a:ext cx="684076" cy="705664"/>
            </a:xfrm>
            <a:prstGeom prst="rect">
              <a:avLst/>
            </a:prstGeom>
          </p:spPr>
        </p:pic>
        <p:sp>
          <p:nvSpPr>
            <p:cNvPr id="24" name="TextBox 5"/>
            <p:cNvSpPr txBox="1"/>
            <p:nvPr/>
          </p:nvSpPr>
          <p:spPr>
            <a:xfrm>
              <a:off x="603602" y="627533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六</a:t>
              </a:r>
              <a:endPara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25" name="TextBox 6"/>
            <p:cNvSpPr txBox="1"/>
            <p:nvPr/>
          </p:nvSpPr>
          <p:spPr>
            <a:xfrm>
              <a:off x="1187624" y="627533"/>
              <a:ext cx="3703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 smtClean="0">
                  <a:latin typeface="Adobe 楷体 Std R" pitchFamily="18" charset="-128"/>
                  <a:ea typeface="Adobe 楷体 Std R" pitchFamily="18" charset="-128"/>
                </a:rPr>
                <a:t>修改</a:t>
              </a:r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資料及登出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9403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1470"/>
            <a:ext cx="489654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 txBox="1">
            <a:spLocks/>
          </p:cNvSpPr>
          <p:nvPr/>
        </p:nvSpPr>
        <p:spPr>
          <a:xfrm>
            <a:off x="457200" y="123478"/>
            <a:ext cx="8229600" cy="439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>
                <a:latin typeface="Adobe 楷体 Std R" pitchFamily="18" charset="-128"/>
                <a:ea typeface="Adobe 楷体 Std R" pitchFamily="18" charset="-128"/>
              </a:rPr>
              <a:t>問題解決</a:t>
            </a:r>
            <a:endParaRPr lang="zh-CN" altLang="en-US" sz="4000" b="1" dirty="0">
              <a:latin typeface="Adobe 楷体 Std R" pitchFamily="18" charset="-128"/>
              <a:ea typeface="Adobe 楷体 Std R" pitchFamily="18" charset="-128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73339" y="608950"/>
            <a:ext cx="5852517" cy="738664"/>
            <a:chOff x="603602" y="1136250"/>
            <a:chExt cx="5852517" cy="738664"/>
          </a:xfrm>
        </p:grpSpPr>
        <p:grpSp>
          <p:nvGrpSpPr>
            <p:cNvPr id="4" name="群組 3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6" name="图片 3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7" name="文字方塊 6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文字方塊 4"/>
            <p:cNvSpPr txBox="1"/>
            <p:nvPr/>
          </p:nvSpPr>
          <p:spPr>
            <a:xfrm>
              <a:off x="1002382" y="1136250"/>
              <a:ext cx="545373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Q: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抓取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八字算命資料時</a:t>
              </a:r>
              <a:r>
                <a:rPr lang="en-US" altLang="zh-TW" sz="1400" b="1" dirty="0">
                  <a:latin typeface="Adobe 楷体 Std R" pitchFamily="18" charset="-128"/>
                  <a:ea typeface="Adobe 楷体 Std R" pitchFamily="18" charset="-128"/>
                </a:rPr>
                <a:t>, 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由於資料項目眾多</a:t>
              </a:r>
              <a:r>
                <a:rPr lang="en-US" altLang="zh-TW" sz="1400" b="1" dirty="0">
                  <a:latin typeface="Adobe 楷体 Std R" pitchFamily="18" charset="-128"/>
                  <a:ea typeface="Adobe 楷体 Std R" pitchFamily="18" charset="-128"/>
                </a:rPr>
                <a:t>, 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如果還要自己設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版面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</a:p>
            <a:p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   再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套用所有資料必須花費較多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時間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</a:t>
              </a:r>
            </a:p>
            <a:p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A: 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直接將</a:t>
              </a:r>
              <a:r>
                <a:rPr lang="zh-TW" altLang="en-US" sz="1400" b="1" dirty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擷取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網站資料</a:t>
              </a:r>
              <a:r>
                <a:rPr lang="zh-TW" altLang="en-US" sz="1400" b="1" dirty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含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版面設計來渲染網頁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.</a:t>
              </a:r>
              <a:endParaRPr lang="zh-TW" altLang="en-US" sz="1400" b="1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73629" y="1329030"/>
            <a:ext cx="6137852" cy="954107"/>
            <a:chOff x="603602" y="1136250"/>
            <a:chExt cx="6137852" cy="954107"/>
          </a:xfrm>
        </p:grpSpPr>
        <p:grpSp>
          <p:nvGrpSpPr>
            <p:cNvPr id="10" name="群組 9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12" name="图片 3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13" name="文字方塊 12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" name="文字方塊 10"/>
            <p:cNvSpPr txBox="1"/>
            <p:nvPr/>
          </p:nvSpPr>
          <p:spPr>
            <a:xfrm>
              <a:off x="1002382" y="1136250"/>
              <a:ext cx="573907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Q: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擷取網站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直接渲染</a:t>
              </a:r>
              <a:r>
                <a:rPr lang="en-US" altLang="zh-TW" sz="1400" b="1" dirty="0">
                  <a:latin typeface="Adobe 楷体 Std R" pitchFamily="18" charset="-128"/>
                  <a:ea typeface="Adobe 楷体 Std R" pitchFamily="18" charset="-128"/>
                </a:rPr>
                <a:t>,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但還需移除顯示相關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參考網站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的部分訊息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</a:p>
            <a:p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 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在使用文字的</a:t>
              </a:r>
              <a:r>
                <a:rPr lang="en-US" altLang="zh-TW" sz="1400" b="1" dirty="0">
                  <a:latin typeface="Adobe 楷体 Std R" pitchFamily="18" charset="-128"/>
                  <a:ea typeface="Adobe 楷体 Std R" pitchFamily="18" charset="-128"/>
                </a:rPr>
                <a:t>replace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的指令時無法將其消除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</a:t>
              </a:r>
            </a:p>
            <a:p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A: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套用</a:t>
              </a:r>
              <a:r>
                <a:rPr lang="en-US" altLang="zh-TW" sz="1400" b="1" dirty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re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模組的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pattern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=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en-US" altLang="zh-TW" sz="1400" b="1" dirty="0" err="1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re.compile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的</a:t>
              </a:r>
              <a:r>
                <a:rPr lang="zh-TW" altLang="en-US" sz="1400" b="1" dirty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正則表示方式來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代表需取代</a:t>
              </a:r>
              <a:endParaRPr lang="en-US" altLang="zh-TW" sz="1400" b="1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endParaRPr>
            </a:p>
            <a:p>
              <a:r>
                <a:rPr lang="zh-TW" altLang="en-US" sz="1400" b="1" dirty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 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之內容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, 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再</a:t>
              </a:r>
              <a:r>
                <a:rPr lang="en-US" altLang="zh-TW" sz="1400" b="1" dirty="0" err="1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pattern.sub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(‘’,</a:t>
              </a:r>
              <a:r>
                <a:rPr lang="en-US" altLang="zh-TW" sz="1400" b="1" dirty="0" err="1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main_str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)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讓空白將其取代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.</a:t>
              </a:r>
              <a:endParaRPr lang="zh-TW" altLang="en-US" sz="1400" b="1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137" y="771353"/>
            <a:ext cx="2468359" cy="158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880" y="2418472"/>
            <a:ext cx="2458616" cy="1377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/>
        </p:nvSpPr>
        <p:spPr>
          <a:xfrm>
            <a:off x="6577880" y="2136402"/>
            <a:ext cx="1224436" cy="217842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6310466" y="2134430"/>
            <a:ext cx="216024" cy="211455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0000CC"/>
                </a:solidFill>
              </a:rPr>
              <a:t>2</a:t>
            </a:r>
            <a:endParaRPr lang="zh-TW" altLang="en-US" dirty="0">
              <a:solidFill>
                <a:srgbClr val="0000CC"/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518" y="3424014"/>
            <a:ext cx="48006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群組 25"/>
          <p:cNvGrpSpPr/>
          <p:nvPr/>
        </p:nvGrpSpPr>
        <p:grpSpPr>
          <a:xfrm>
            <a:off x="673629" y="2337723"/>
            <a:ext cx="5985566" cy="954107"/>
            <a:chOff x="603602" y="1136250"/>
            <a:chExt cx="5985566" cy="954107"/>
          </a:xfrm>
        </p:grpSpPr>
        <p:grpSp>
          <p:nvGrpSpPr>
            <p:cNvPr id="27" name="群組 26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29" name="图片 3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30" name="文字方塊 29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3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" name="文字方塊 27"/>
            <p:cNvSpPr txBox="1"/>
            <p:nvPr/>
          </p:nvSpPr>
          <p:spPr>
            <a:xfrm>
              <a:off x="1002382" y="1136250"/>
              <a:ext cx="558678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Q: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原想是將擷取網站版面全存至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firebase,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再由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firebase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資料庫中讀</a:t>
              </a:r>
              <a:endParaRPr lang="en-US" altLang="zh-TW" sz="1400" b="1" dirty="0" smtClean="0">
                <a:latin typeface="Adobe 楷体 Std R" pitchFamily="18" charset="-128"/>
                <a:ea typeface="Adobe 楷体 Std R" pitchFamily="18" charset="-128"/>
              </a:endParaRPr>
            </a:p>
            <a:p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  取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但由於資料數量過多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(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超過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firebase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免費空間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)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且讀取效益太差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</a:t>
              </a:r>
            </a:p>
            <a:p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A: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改以每次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擷取使用者查詢時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再將資料庫基本訊息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送至算命網再</a:t>
              </a:r>
              <a:endParaRPr lang="en-US" altLang="zh-TW" sz="1400" b="1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endParaRPr>
            </a:p>
            <a:p>
              <a:r>
                <a:rPr lang="zh-TW" altLang="en-US" sz="1400" b="1" dirty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  做擷取及渲染網頁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.</a:t>
              </a:r>
              <a:endParaRPr lang="zh-TW" altLang="en-US" sz="1400" b="1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1115616" y="3424014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Firebase</a:t>
            </a:r>
            <a:r>
              <a:rPr lang="zh-TW" altLang="en-US" sz="1200" b="1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規則</a:t>
            </a:r>
            <a:r>
              <a:rPr lang="en-US" altLang="zh-TW" sz="1200" b="1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:</a:t>
            </a:r>
            <a:endParaRPr lang="zh-TW" altLang="en-US" sz="1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28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51" y="1485594"/>
            <a:ext cx="3609325" cy="2713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525349"/>
            <a:ext cx="4173471" cy="256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/>
        </p:nvSpPr>
        <p:spPr>
          <a:xfrm>
            <a:off x="746652" y="3981106"/>
            <a:ext cx="832884" cy="217842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666396" y="555526"/>
            <a:ext cx="6006405" cy="954107"/>
            <a:chOff x="603602" y="1136250"/>
            <a:chExt cx="6006405" cy="954107"/>
          </a:xfrm>
        </p:grpSpPr>
        <p:grpSp>
          <p:nvGrpSpPr>
            <p:cNvPr id="19" name="群組 18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21" name="图片 3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22" name="文字方塊 21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4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文字方塊 19"/>
            <p:cNvSpPr txBox="1"/>
            <p:nvPr/>
          </p:nvSpPr>
          <p:spPr>
            <a:xfrm>
              <a:off x="1002382" y="1136250"/>
              <a:ext cx="560762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Q: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於</a:t>
              </a:r>
              <a:r>
                <a:rPr lang="en-US" altLang="zh-TW" sz="1400" b="1" dirty="0" err="1">
                  <a:latin typeface="Adobe 楷体 Std R" pitchFamily="18" charset="-128"/>
                  <a:ea typeface="Adobe 楷体 Std R" pitchFamily="18" charset="-128"/>
                </a:rPr>
                <a:t>Goodinfo</a:t>
              </a:r>
              <a:r>
                <a:rPr lang="en-US" altLang="zh-TW" sz="1400" b="1" dirty="0"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抓取</a:t>
              </a:r>
              <a:r>
                <a:rPr lang="en-US" altLang="zh-TW" sz="1400" b="1" dirty="0">
                  <a:latin typeface="Adobe 楷体 Std R" pitchFamily="18" charset="-128"/>
                  <a:ea typeface="Adobe 楷体 Std R" pitchFamily="18" charset="-128"/>
                </a:rPr>
                <a:t>ROE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資料時發現有些公司的單季</a:t>
              </a:r>
              <a:r>
                <a:rPr lang="en-US" altLang="zh-TW" sz="1400" b="1" dirty="0">
                  <a:latin typeface="Adobe 楷体 Std R" pitchFamily="18" charset="-128"/>
                  <a:ea typeface="Adobe 楷体 Std R" pitchFamily="18" charset="-128"/>
                </a:rPr>
                <a:t>ROE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資料不足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</a:t>
              </a:r>
            </a:p>
            <a:p>
              <a:r>
                <a:rPr lang="en-US" altLang="zh-TW" sz="1400" b="1" dirty="0"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  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如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部分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公司僅有</a:t>
              </a:r>
              <a:r>
                <a:rPr lang="en-US" altLang="zh-TW" sz="1400" b="1" dirty="0">
                  <a:latin typeface="Adobe 楷体 Std R" pitchFamily="18" charset="-128"/>
                  <a:ea typeface="Adobe 楷体 Std R" pitchFamily="18" charset="-128"/>
                </a:rPr>
                <a:t>Q2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和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Q4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所以無單季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ROE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資料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</a:t>
              </a:r>
            </a:p>
            <a:p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A: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套用</a:t>
              </a:r>
              <a:r>
                <a:rPr lang="en-US" altLang="zh-TW" sz="1400" b="1" dirty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re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模組的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pattern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=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en-US" altLang="zh-TW" sz="1400" b="1" dirty="0" err="1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re.compile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的</a:t>
              </a:r>
              <a:r>
                <a:rPr lang="zh-TW" altLang="en-US" sz="1400" b="1" dirty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正則表示方式來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代表需取代</a:t>
              </a:r>
              <a:endParaRPr lang="en-US" altLang="zh-TW" sz="1400" b="1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endParaRPr>
            </a:p>
            <a:p>
              <a:r>
                <a:rPr lang="zh-TW" altLang="en-US" sz="1400" b="1" dirty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 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之內容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, 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再</a:t>
              </a:r>
              <a:r>
                <a:rPr lang="en-US" altLang="zh-TW" sz="1400" b="1" dirty="0" err="1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pattern.sub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(‘’,</a:t>
              </a:r>
              <a:r>
                <a:rPr lang="en-US" altLang="zh-TW" sz="1400" b="1" dirty="0" err="1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main_str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)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讓空白將其取代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.</a:t>
              </a:r>
              <a:endParaRPr lang="zh-TW" altLang="en-US" sz="1400" b="1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5508967" y="17297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/>
              <a:t>單季</a:t>
            </a:r>
            <a:endParaRPr lang="zh-TW" altLang="en-US" sz="12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333314" y="170279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累</a:t>
            </a:r>
            <a:r>
              <a:rPr lang="zh-TW" altLang="en-US" sz="1200" dirty="0" smtClean="0"/>
              <a:t>季</a:t>
            </a:r>
            <a:endParaRPr lang="zh-TW" altLang="en-US" sz="1200" dirty="0"/>
          </a:p>
        </p:txBody>
      </p:sp>
      <p:sp>
        <p:nvSpPr>
          <p:cNvPr id="27" name="矩形 26"/>
          <p:cNvSpPr/>
          <p:nvPr/>
        </p:nvSpPr>
        <p:spPr>
          <a:xfrm>
            <a:off x="4861882" y="2022771"/>
            <a:ext cx="1006261" cy="410037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/>
          <p:cNvCxnSpPr>
            <a:stCxn id="14" idx="3"/>
            <a:endCxn id="27" idx="1"/>
          </p:cNvCxnSpPr>
          <p:nvPr/>
        </p:nvCxnSpPr>
        <p:spPr>
          <a:xfrm flipV="1">
            <a:off x="1579536" y="2227790"/>
            <a:ext cx="3282346" cy="1862237"/>
          </a:xfrm>
          <a:prstGeom prst="straightConnector1">
            <a:avLst/>
          </a:prstGeom>
          <a:ln w="19050">
            <a:solidFill>
              <a:srgbClr val="0000CC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4657126" y="2432808"/>
            <a:ext cx="141577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dirty="0" smtClean="0"/>
              <a:t>無股東權益報酬率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7714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76" y="1584802"/>
            <a:ext cx="6963817" cy="64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群組 17"/>
          <p:cNvGrpSpPr/>
          <p:nvPr/>
        </p:nvGrpSpPr>
        <p:grpSpPr>
          <a:xfrm>
            <a:off x="666396" y="555526"/>
            <a:ext cx="5430927" cy="954107"/>
            <a:chOff x="603602" y="1136250"/>
            <a:chExt cx="5430927" cy="954107"/>
          </a:xfrm>
        </p:grpSpPr>
        <p:grpSp>
          <p:nvGrpSpPr>
            <p:cNvPr id="19" name="群組 18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21" name="图片 3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22" name="文字方塊 21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文字方塊 19"/>
            <p:cNvSpPr txBox="1"/>
            <p:nvPr/>
          </p:nvSpPr>
          <p:spPr>
            <a:xfrm>
              <a:off x="1002382" y="1136250"/>
              <a:ext cx="50321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Q: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由於</a:t>
              </a:r>
              <a:r>
                <a:rPr lang="en-US" altLang="zh-TW" sz="1400" b="1" dirty="0" err="1">
                  <a:latin typeface="Adobe 楷体 Std R" pitchFamily="18" charset="-128"/>
                  <a:ea typeface="Adobe 楷体 Std R" pitchFamily="18" charset="-128"/>
                </a:rPr>
                <a:t>Goodinfo</a:t>
              </a:r>
              <a:r>
                <a:rPr lang="en-US" altLang="zh-TW" sz="1400" b="1" dirty="0"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抓取</a:t>
              </a:r>
              <a:r>
                <a:rPr lang="en-US" altLang="zh-TW" sz="1400" b="1" dirty="0">
                  <a:latin typeface="Adobe 楷体 Std R" pitchFamily="18" charset="-128"/>
                  <a:ea typeface="Adobe 楷体 Std R" pitchFamily="18" charset="-128"/>
                </a:rPr>
                <a:t>ROE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資料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時會被偵測大量下載問題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</a:t>
              </a:r>
              <a:endParaRPr lang="en-US" altLang="zh-TW" sz="1400" b="1" dirty="0" smtClean="0">
                <a:latin typeface="Adobe 楷体 Std R" pitchFamily="18" charset="-128"/>
                <a:ea typeface="Adobe 楷体 Std R" pitchFamily="18" charset="-128"/>
              </a:endParaRPr>
            </a:p>
            <a:p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  導致無法順利抓取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ROE.</a:t>
              </a:r>
            </a:p>
            <a:p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A: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增加</a:t>
              </a:r>
              <a:r>
                <a:rPr lang="en-US" altLang="zh-TW" sz="1400" b="1" dirty="0" err="1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time.sleep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()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來使其速度降低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並記錄</a:t>
              </a:r>
              <a:r>
                <a:rPr lang="zh-TW" altLang="en-US" sz="1400" b="1" dirty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網頁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異常出現時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,</a:t>
              </a:r>
            </a:p>
            <a:p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   記錄其股票代號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. 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減少重複抓取的時間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.</a:t>
              </a:r>
              <a:endParaRPr lang="zh-TW" altLang="en-US" sz="1400" b="1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52064"/>
            <a:ext cx="3231985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065176" y="2252064"/>
            <a:ext cx="7857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ROE</a:t>
            </a:r>
            <a:r>
              <a:rPr lang="zh-TW" altLang="en-US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缺漏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663690" y="3057803"/>
            <a:ext cx="5955109" cy="954107"/>
            <a:chOff x="603602" y="1136250"/>
            <a:chExt cx="5955109" cy="954107"/>
          </a:xfrm>
        </p:grpSpPr>
        <p:grpSp>
          <p:nvGrpSpPr>
            <p:cNvPr id="33" name="群組 32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35" name="图片 3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36" name="文字方塊 35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6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文字方塊 33"/>
            <p:cNvSpPr txBox="1"/>
            <p:nvPr/>
          </p:nvSpPr>
          <p:spPr>
            <a:xfrm>
              <a:off x="1002382" y="1136250"/>
              <a:ext cx="555632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Q: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由於資料為累季僅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Q4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資料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所以數值變異過大導致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AI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模型訓練時</a:t>
              </a:r>
              <a:endParaRPr lang="en-US" altLang="zh-TW" sz="1400" b="1" dirty="0" smtClean="0">
                <a:latin typeface="Adobe 楷体 Std R" pitchFamily="18" charset="-128"/>
                <a:ea typeface="Adobe 楷体 Std R" pitchFamily="18" charset="-128"/>
              </a:endParaRPr>
            </a:p>
            <a:p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  準確率及預測值失準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</a:t>
              </a:r>
            </a:p>
            <a:p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A: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將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ROE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資料透過運算將其累季資料轉換成單季資料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.</a:t>
              </a:r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資料相對較</a:t>
              </a:r>
              <a:endParaRPr lang="en-US" altLang="zh-TW" sz="1400" b="1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endParaRPr>
            </a:p>
            <a:p>
              <a:r>
                <a:rPr lang="zh-TW" altLang="en-US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    足的模型也就相對完整了</a:t>
              </a:r>
              <a:r>
                <a:rPr lang="en-US" altLang="zh-TW" sz="14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.</a:t>
              </a:r>
              <a:endParaRPr lang="zh-TW" altLang="en-US" sz="1400" b="1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8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1470"/>
            <a:ext cx="489654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 txBox="1">
            <a:spLocks/>
          </p:cNvSpPr>
          <p:nvPr/>
        </p:nvSpPr>
        <p:spPr>
          <a:xfrm>
            <a:off x="457200" y="123478"/>
            <a:ext cx="8229600" cy="439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 smtClean="0">
                <a:latin typeface="Adobe 楷体 Std R" pitchFamily="18" charset="-128"/>
                <a:ea typeface="Adobe 楷体 Std R" pitchFamily="18" charset="-128"/>
              </a:rPr>
              <a:t>待改進項目</a:t>
            </a:r>
            <a:endParaRPr lang="zh-CN" altLang="en-US" sz="4000" b="1" dirty="0">
              <a:latin typeface="Adobe 楷体 Std R" pitchFamily="18" charset="-128"/>
              <a:ea typeface="Adobe 楷体 Std R" pitchFamily="18" charset="-128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73339" y="1767288"/>
            <a:ext cx="7427053" cy="523220"/>
            <a:chOff x="603602" y="1278972"/>
            <a:chExt cx="7427053" cy="523220"/>
          </a:xfrm>
        </p:grpSpPr>
        <p:grpSp>
          <p:nvGrpSpPr>
            <p:cNvPr id="4" name="群組 3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6" name="图片 3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7" name="文字方塊 6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文字方塊 4"/>
            <p:cNvSpPr txBox="1"/>
            <p:nvPr/>
          </p:nvSpPr>
          <p:spPr>
            <a:xfrm>
              <a:off x="1002382" y="1278972"/>
              <a:ext cx="7028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    抓取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八字算命資料時</a:t>
              </a:r>
              <a:r>
                <a:rPr lang="en-US" altLang="zh-TW" sz="1400" b="1" dirty="0">
                  <a:latin typeface="Adobe 楷体 Std R" pitchFamily="18" charset="-128"/>
                  <a:ea typeface="Adobe 楷体 Std R" pitchFamily="18" charset="-128"/>
                </a:rPr>
                <a:t>,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由於目前僅參考單一網站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就屬性準確度會有些許爭議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所以如果能在參考更多網站資料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做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交叉比對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提供多元結果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可提升其準確度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</a:t>
              </a:r>
              <a:r>
                <a:rPr lang="en-US" altLang="zh-TW" sz="1400" b="1" dirty="0">
                  <a:latin typeface="Adobe 楷体 Std R" pitchFamily="18" charset="-128"/>
                  <a:ea typeface="Adobe 楷体 Std R" pitchFamily="18" charset="-128"/>
                </a:rPr>
                <a:t> </a:t>
              </a:r>
              <a:endParaRPr lang="en-US" altLang="zh-TW" sz="1400" b="1" dirty="0" smtClean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539552" y="555526"/>
            <a:ext cx="8226660" cy="705664"/>
            <a:chOff x="539552" y="555526"/>
            <a:chExt cx="8226660" cy="705664"/>
          </a:xfrm>
        </p:grpSpPr>
        <p:pic>
          <p:nvPicPr>
            <p:cNvPr id="22" name="图片 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555526"/>
              <a:ext cx="684076" cy="705664"/>
            </a:xfrm>
            <a:prstGeom prst="rect">
              <a:avLst/>
            </a:prstGeom>
          </p:spPr>
        </p:pic>
        <p:sp>
          <p:nvSpPr>
            <p:cNvPr id="23" name="TextBox 5"/>
            <p:cNvSpPr txBox="1"/>
            <p:nvPr/>
          </p:nvSpPr>
          <p:spPr>
            <a:xfrm>
              <a:off x="603602" y="627533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一</a:t>
              </a:r>
              <a:endPara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24" name="TextBox 6"/>
            <p:cNvSpPr txBox="1"/>
            <p:nvPr/>
          </p:nvSpPr>
          <p:spPr>
            <a:xfrm>
              <a:off x="1187624" y="627533"/>
              <a:ext cx="75785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查</a:t>
              </a:r>
              <a:r>
                <a:rPr lang="zh-TW" altLang="en-US" sz="2800" b="1" dirty="0" smtClean="0">
                  <a:latin typeface="Adobe 楷体 Std R" pitchFamily="18" charset="-128"/>
                  <a:ea typeface="Adobe 楷体 Std R" pitchFamily="18" charset="-128"/>
                </a:rPr>
                <a:t>八字資料方面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673339" y="2324188"/>
            <a:ext cx="7427053" cy="523220"/>
            <a:chOff x="603602" y="1278972"/>
            <a:chExt cx="7427053" cy="523220"/>
          </a:xfrm>
        </p:grpSpPr>
        <p:grpSp>
          <p:nvGrpSpPr>
            <p:cNvPr id="26" name="群組 25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28" name="图片 3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29" name="文字方塊 28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3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文字方塊 26"/>
            <p:cNvSpPr txBox="1"/>
            <p:nvPr/>
          </p:nvSpPr>
          <p:spPr>
            <a:xfrm>
              <a:off x="1002382" y="1278972"/>
              <a:ext cx="7028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    在</a:t>
              </a:r>
              <a:r>
                <a:rPr lang="en-US" altLang="zh-TW" sz="1400" b="1" dirty="0">
                  <a:latin typeface="Adobe 楷体 Std R" pitchFamily="18" charset="-128"/>
                  <a:ea typeface="Adobe 楷体 Std R" pitchFamily="18" charset="-128"/>
                </a:rPr>
                <a:t>2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完成後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還需增加與使用者互動功能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將算命結果加以分塊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讓使用者可反饋何種結果較符合自身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也可以分享給親友點評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透過反饋來了解參考網站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的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可信度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</a:t>
              </a: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683568" y="1203598"/>
            <a:ext cx="7416824" cy="523220"/>
            <a:chOff x="603602" y="1278972"/>
            <a:chExt cx="7283037" cy="523220"/>
          </a:xfrm>
        </p:grpSpPr>
        <p:grpSp>
          <p:nvGrpSpPr>
            <p:cNvPr id="31" name="群組 30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33" name="图片 3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34" name="文字方塊 33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" name="文字方塊 31"/>
            <p:cNvSpPr txBox="1"/>
            <p:nvPr/>
          </p:nvSpPr>
          <p:spPr>
            <a:xfrm>
              <a:off x="1002382" y="1278972"/>
              <a:ext cx="6884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    目前參考的網站資料僅能滿六個月及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54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歲的使用者使用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雖然這符合工作人群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但希望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透過增加參考的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網站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能將此限制消除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 </a:t>
              </a: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671194" y="2912626"/>
            <a:ext cx="7427053" cy="523220"/>
            <a:chOff x="603602" y="1278972"/>
            <a:chExt cx="7427053" cy="523220"/>
          </a:xfrm>
        </p:grpSpPr>
        <p:grpSp>
          <p:nvGrpSpPr>
            <p:cNvPr id="36" name="群組 35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38" name="图片 3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39" name="文字方塊 38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4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文字方塊 36"/>
            <p:cNvSpPr txBox="1"/>
            <p:nvPr/>
          </p:nvSpPr>
          <p:spPr>
            <a:xfrm>
              <a:off x="1002382" y="1278972"/>
              <a:ext cx="7028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    由於使用者自己解讀其算命資料可能會有誤解之處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所以應該找些算命老師配合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增加付費會員服務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讓使用者透過算命老師講解來解惑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</a:t>
              </a: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685713" y="3478170"/>
            <a:ext cx="7427053" cy="523220"/>
            <a:chOff x="603602" y="1291479"/>
            <a:chExt cx="7427053" cy="523220"/>
          </a:xfrm>
        </p:grpSpPr>
        <p:grpSp>
          <p:nvGrpSpPr>
            <p:cNvPr id="41" name="群組 40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43" name="图片 3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44" name="文字方塊 43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" name="文字方塊 41"/>
            <p:cNvSpPr txBox="1"/>
            <p:nvPr/>
          </p:nvSpPr>
          <p:spPr>
            <a:xfrm>
              <a:off x="1002382" y="1291479"/>
              <a:ext cx="7028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    同樣透過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4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讓使用者也可以反饋算命老師的評分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進而提升對算命老師的信任度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 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也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可讓使用者在挑選算命老師講解時有個依準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508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673339" y="1767288"/>
            <a:ext cx="7427053" cy="523220"/>
            <a:chOff x="603602" y="1278972"/>
            <a:chExt cx="7427053" cy="523220"/>
          </a:xfrm>
        </p:grpSpPr>
        <p:grpSp>
          <p:nvGrpSpPr>
            <p:cNvPr id="4" name="群組 3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6" name="图片 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7" name="文字方塊 6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文字方塊 4"/>
            <p:cNvSpPr txBox="1"/>
            <p:nvPr/>
          </p:nvSpPr>
          <p:spPr>
            <a:xfrm>
              <a:off x="1002382" y="1278972"/>
              <a:ext cx="7028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    當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1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的部分完成還可以再搭配各職業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所需專業技能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再加以推薦適合的學習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課程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例如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python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就可以再搭配聯成電腦課程表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推薦給使用者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</a:t>
              </a: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539552" y="555526"/>
            <a:ext cx="8226660" cy="705664"/>
            <a:chOff x="539552" y="555526"/>
            <a:chExt cx="8226660" cy="705664"/>
          </a:xfrm>
        </p:grpSpPr>
        <p:pic>
          <p:nvPicPr>
            <p:cNvPr id="22" name="图片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555526"/>
              <a:ext cx="684076" cy="705664"/>
            </a:xfrm>
            <a:prstGeom prst="rect">
              <a:avLst/>
            </a:prstGeom>
          </p:spPr>
        </p:pic>
        <p:sp>
          <p:nvSpPr>
            <p:cNvPr id="23" name="TextBox 5"/>
            <p:cNvSpPr txBox="1"/>
            <p:nvPr/>
          </p:nvSpPr>
          <p:spPr>
            <a:xfrm>
              <a:off x="603602" y="627533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二</a:t>
              </a:r>
              <a:endPara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24" name="TextBox 6"/>
            <p:cNvSpPr txBox="1"/>
            <p:nvPr/>
          </p:nvSpPr>
          <p:spPr>
            <a:xfrm>
              <a:off x="1187624" y="627533"/>
              <a:ext cx="75785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公司</a:t>
              </a:r>
              <a:r>
                <a:rPr lang="zh-TW" altLang="en-US" sz="2800" b="1" dirty="0" smtClean="0">
                  <a:latin typeface="Adobe 楷体 Std R" pitchFamily="18" charset="-128"/>
                  <a:ea typeface="Adobe 楷体 Std R" pitchFamily="18" charset="-128"/>
                </a:rPr>
                <a:t>資料方面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673339" y="2324188"/>
            <a:ext cx="7427053" cy="523220"/>
            <a:chOff x="603602" y="1278972"/>
            <a:chExt cx="7427053" cy="523220"/>
          </a:xfrm>
        </p:grpSpPr>
        <p:grpSp>
          <p:nvGrpSpPr>
            <p:cNvPr id="26" name="群組 25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28" name="图片 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29" name="文字方塊 28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3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文字方塊 26"/>
            <p:cNvSpPr txBox="1"/>
            <p:nvPr/>
          </p:nvSpPr>
          <p:spPr>
            <a:xfrm>
              <a:off x="1002382" y="1278972"/>
              <a:ext cx="7028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     在公司優劣評比上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目前僅靠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ROE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值評斷相當不準確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應該要再搭配更多財務報告上的各項數據給予相對的評分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這樣對公司體質優劣評估也會較準確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</a:t>
              </a: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683568" y="1203598"/>
            <a:ext cx="7416824" cy="523220"/>
            <a:chOff x="603602" y="1278972"/>
            <a:chExt cx="7283037" cy="523220"/>
          </a:xfrm>
        </p:grpSpPr>
        <p:grpSp>
          <p:nvGrpSpPr>
            <p:cNvPr id="31" name="群組 30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33" name="图片 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34" name="文字方塊 33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" name="文字方塊 31"/>
            <p:cNvSpPr txBox="1"/>
            <p:nvPr/>
          </p:nvSpPr>
          <p:spPr>
            <a:xfrm>
              <a:off x="1002382" y="1278972"/>
              <a:ext cx="6884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    目前僅有公司產業屬性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但真的要再細分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應該要再到職業類別的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屬性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才是比較符合使用者屬性的工作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這可再搭配求職網站的資料再做細分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</a:t>
              </a: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671194" y="2912626"/>
            <a:ext cx="7427053" cy="523220"/>
            <a:chOff x="603602" y="1278972"/>
            <a:chExt cx="7427053" cy="523220"/>
          </a:xfrm>
        </p:grpSpPr>
        <p:grpSp>
          <p:nvGrpSpPr>
            <p:cNvPr id="36" name="群組 35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38" name="图片 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39" name="文字方塊 38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4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文字方塊 36"/>
            <p:cNvSpPr txBox="1"/>
            <p:nvPr/>
          </p:nvSpPr>
          <p:spPr>
            <a:xfrm>
              <a:off x="1002382" y="1278972"/>
              <a:ext cx="7028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     在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1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跟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3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的基礎上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再將公司福利項目也納入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更有利於使用者自己除了可瞭解公司體質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也可以尋找優質福利的公司職務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</a:t>
              </a: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685713" y="3478170"/>
            <a:ext cx="7427053" cy="523220"/>
            <a:chOff x="603602" y="1291479"/>
            <a:chExt cx="7427053" cy="523220"/>
          </a:xfrm>
        </p:grpSpPr>
        <p:grpSp>
          <p:nvGrpSpPr>
            <p:cNvPr id="41" name="群組 40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43" name="图片 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44" name="文字方塊 43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" name="文字方塊 41"/>
            <p:cNvSpPr txBox="1"/>
            <p:nvPr/>
          </p:nvSpPr>
          <p:spPr>
            <a:xfrm>
              <a:off x="1002382" y="1291479"/>
              <a:ext cx="7028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    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AI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學習模型的挑選也將因為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3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的項目而需要有所調整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預測各數據下季或下年度的數值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再每季或每年更新資料庫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讓模型能更貼近各企業的預測情況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95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1470"/>
            <a:ext cx="489654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 txBox="1">
            <a:spLocks/>
          </p:cNvSpPr>
          <p:nvPr/>
        </p:nvSpPr>
        <p:spPr>
          <a:xfrm>
            <a:off x="385597" y="133417"/>
            <a:ext cx="7416824" cy="439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defRPr/>
            </a:pPr>
            <a:r>
              <a:rPr lang="zh-TW" altLang="en-US" sz="4000" b="1" kern="0" spc="-1" dirty="0" smtClean="0">
                <a:latin typeface="Adobe 楷体 Std R" pitchFamily="18" charset="-128"/>
                <a:ea typeface="Adobe 楷体 Std R" pitchFamily="18" charset="-128"/>
              </a:rPr>
              <a:t>前言</a:t>
            </a:r>
            <a:endParaRPr lang="en-US" altLang="zh-TW" sz="4000" b="1" kern="0" spc="-1" dirty="0">
              <a:latin typeface="Adobe 楷体 Std R" pitchFamily="18" charset="-128"/>
              <a:ea typeface="Adobe 楷体 Std R" pitchFamily="18" charset="-128"/>
            </a:endParaRPr>
          </a:p>
        </p:txBody>
      </p:sp>
      <p:grpSp>
        <p:nvGrpSpPr>
          <p:cNvPr id="3" name="组合 8"/>
          <p:cNvGrpSpPr/>
          <p:nvPr/>
        </p:nvGrpSpPr>
        <p:grpSpPr>
          <a:xfrm>
            <a:off x="323528" y="555526"/>
            <a:ext cx="5904656" cy="705664"/>
            <a:chOff x="1367644" y="699543"/>
            <a:chExt cx="5904656" cy="705664"/>
          </a:xfrm>
        </p:grpSpPr>
        <p:grpSp>
          <p:nvGrpSpPr>
            <p:cNvPr id="4" name="组合 7"/>
            <p:cNvGrpSpPr/>
            <p:nvPr/>
          </p:nvGrpSpPr>
          <p:grpSpPr>
            <a:xfrm>
              <a:off x="1367644" y="699543"/>
              <a:ext cx="684076" cy="705664"/>
              <a:chOff x="1367644" y="699543"/>
              <a:chExt cx="684076" cy="705664"/>
            </a:xfrm>
          </p:grpSpPr>
          <p:pic>
            <p:nvPicPr>
              <p:cNvPr id="6" name="图片 3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7644" y="699543"/>
                <a:ext cx="684076" cy="705664"/>
              </a:xfrm>
              <a:prstGeom prst="rect">
                <a:avLst/>
              </a:prstGeom>
            </p:spPr>
          </p:pic>
          <p:sp>
            <p:nvSpPr>
              <p:cNvPr id="7" name="TextBox 5"/>
              <p:cNvSpPr txBox="1"/>
              <p:nvPr/>
            </p:nvSpPr>
            <p:spPr>
              <a:xfrm>
                <a:off x="1431694" y="771550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solidFill>
                      <a:schemeClr val="bg1"/>
                    </a:solidFill>
                    <a:latin typeface="华文隶书" pitchFamily="2" charset="-122"/>
                    <a:ea typeface="华文隶书" pitchFamily="2" charset="-122"/>
                  </a:rPr>
                  <a:t>一</a:t>
                </a:r>
                <a:endParaRPr lang="zh-CN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endParaRPr>
              </a:p>
            </p:txBody>
          </p:sp>
        </p:grpSp>
        <p:sp>
          <p:nvSpPr>
            <p:cNvPr id="5" name="TextBox 6"/>
            <p:cNvSpPr txBox="1"/>
            <p:nvPr/>
          </p:nvSpPr>
          <p:spPr>
            <a:xfrm>
              <a:off x="1943708" y="771550"/>
              <a:ext cx="5328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 smtClean="0">
                  <a:latin typeface="Adobe 楷体 Std R" pitchFamily="18" charset="-128"/>
                  <a:ea typeface="Adobe 楷体 Std R" pitchFamily="18" charset="-128"/>
                </a:rPr>
                <a:t>製作動機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CN" altLang="en-US" sz="28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grpSp>
        <p:nvGrpSpPr>
          <p:cNvPr id="8" name="组合 9"/>
          <p:cNvGrpSpPr/>
          <p:nvPr/>
        </p:nvGrpSpPr>
        <p:grpSpPr>
          <a:xfrm>
            <a:off x="323528" y="2427734"/>
            <a:ext cx="5904656" cy="705664"/>
            <a:chOff x="1367644" y="699543"/>
            <a:chExt cx="5904656" cy="705664"/>
          </a:xfrm>
        </p:grpSpPr>
        <p:grpSp>
          <p:nvGrpSpPr>
            <p:cNvPr id="9" name="组合 10"/>
            <p:cNvGrpSpPr/>
            <p:nvPr/>
          </p:nvGrpSpPr>
          <p:grpSpPr>
            <a:xfrm>
              <a:off x="1367644" y="699543"/>
              <a:ext cx="684076" cy="705664"/>
              <a:chOff x="1367644" y="699543"/>
              <a:chExt cx="684076" cy="705664"/>
            </a:xfrm>
          </p:grpSpPr>
          <p:pic>
            <p:nvPicPr>
              <p:cNvPr id="11" name="图片 12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7644" y="699543"/>
                <a:ext cx="684076" cy="705664"/>
              </a:xfrm>
              <a:prstGeom prst="rect">
                <a:avLst/>
              </a:prstGeom>
            </p:spPr>
          </p:pic>
          <p:sp>
            <p:nvSpPr>
              <p:cNvPr id="12" name="TextBox 13"/>
              <p:cNvSpPr txBox="1"/>
              <p:nvPr/>
            </p:nvSpPr>
            <p:spPr>
              <a:xfrm>
                <a:off x="1431694" y="771550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solidFill>
                      <a:schemeClr val="bg1"/>
                    </a:solidFill>
                    <a:latin typeface="华文隶书" pitchFamily="2" charset="-122"/>
                    <a:ea typeface="华文隶书" pitchFamily="2" charset="-122"/>
                  </a:rPr>
                  <a:t>二</a:t>
                </a:r>
                <a:endParaRPr lang="zh-CN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endParaRPr>
              </a:p>
            </p:txBody>
          </p:sp>
        </p:grpSp>
        <p:sp>
          <p:nvSpPr>
            <p:cNvPr id="10" name="TextBox 11"/>
            <p:cNvSpPr txBox="1"/>
            <p:nvPr/>
          </p:nvSpPr>
          <p:spPr>
            <a:xfrm>
              <a:off x="1943708" y="771550"/>
              <a:ext cx="5328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Adobe 楷体 Std R" pitchFamily="18" charset="-128"/>
                  <a:ea typeface="Adobe 楷体 Std R" pitchFamily="18" charset="-128"/>
                </a:defRPr>
              </a:lvl1pPr>
            </a:lstStyle>
            <a:p>
              <a:r>
                <a:rPr lang="zh-TW" altLang="en-US" b="1" dirty="0" smtClean="0"/>
                <a:t>目標</a:t>
              </a:r>
              <a:r>
                <a:rPr lang="en-US" altLang="zh-TW" b="1" dirty="0" smtClean="0"/>
                <a:t>:</a:t>
              </a:r>
              <a:endParaRPr lang="en-US" altLang="zh-TW" b="1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971600" y="1131590"/>
            <a:ext cx="758573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        製作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八字五行屬性匹配公司五行屬性系統的動機是為了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幫助使用者更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好地了解自身的五行屬性，以便在工作中更好地發揮自己的特長。在現代企業中，員工是企業最重要的資產，他們的能力和素質直接影響著企業的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發展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。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因此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，我們認為應該提供一個工具，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讓使用者可以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更好地了解自己的五行屬性，從而更好地發揮自己的能力，實現自我價值的最大化</a:t>
            </a:r>
            <a:r>
              <a:rPr lang="zh-TW" altLang="en-US" dirty="0">
                <a:latin typeface="Adobe 楷体 Std R" pitchFamily="18" charset="-128"/>
                <a:ea typeface="Adobe 楷体 Std R" pitchFamily="18" charset="-128"/>
              </a:rPr>
              <a:t>。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71600" y="2941181"/>
            <a:ext cx="75857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>
                <a:latin typeface="Adobe 楷体 Std R" pitchFamily="18" charset="-128"/>
                <a:ea typeface="Adobe 楷体 Std R" pitchFamily="18" charset="-128"/>
              </a:defRPr>
            </a:lvl1pPr>
          </a:lstStyle>
          <a:p>
            <a:r>
              <a:rPr lang="zh-TW" altLang="en-US" sz="1600" dirty="0" smtClean="0"/>
              <a:t>        我們</a:t>
            </a:r>
            <a:r>
              <a:rPr lang="zh-TW" altLang="en-US" sz="1600" dirty="0"/>
              <a:t>的目標是打造一個完整的八字五行屬性</a:t>
            </a:r>
            <a:r>
              <a:rPr lang="zh-TW" altLang="en-US" sz="1600" dirty="0" smtClean="0"/>
              <a:t>匹配</a:t>
            </a:r>
            <a:r>
              <a:rPr lang="zh-TW" altLang="en-US" sz="1600" dirty="0"/>
              <a:t>使用者</a:t>
            </a:r>
            <a:r>
              <a:rPr lang="zh-TW" altLang="en-US" sz="1600" dirty="0" smtClean="0"/>
              <a:t>五行</a:t>
            </a:r>
            <a:r>
              <a:rPr lang="zh-TW" altLang="en-US" sz="1600" dirty="0"/>
              <a:t>屬性系統，該系統可以自動</a:t>
            </a:r>
            <a:r>
              <a:rPr lang="zh-TW" altLang="en-US" sz="1600" dirty="0" smtClean="0"/>
              <a:t>分析</a:t>
            </a:r>
            <a:r>
              <a:rPr lang="zh-TW" altLang="en-US" sz="1600" dirty="0"/>
              <a:t>使用者</a:t>
            </a:r>
            <a:r>
              <a:rPr lang="zh-TW" altLang="en-US" sz="1600" dirty="0" smtClean="0"/>
              <a:t>的</a:t>
            </a:r>
            <a:r>
              <a:rPr lang="zh-TW" altLang="en-US" sz="1600" dirty="0"/>
              <a:t>五行屬性</a:t>
            </a:r>
            <a:r>
              <a:rPr lang="zh-TW" altLang="en-US" sz="1600" dirty="0" smtClean="0"/>
              <a:t>，幫助使用者更</a:t>
            </a:r>
            <a:r>
              <a:rPr lang="zh-TW" altLang="en-US" sz="1600" dirty="0"/>
              <a:t>好地適應工作環境，提高工作效率和表現。通過這個系統</a:t>
            </a:r>
            <a:r>
              <a:rPr lang="zh-TW" altLang="en-US" sz="1600" dirty="0" smtClean="0"/>
              <a:t>，使用者可以</a:t>
            </a:r>
            <a:r>
              <a:rPr lang="zh-TW" altLang="en-US" sz="1600" dirty="0"/>
              <a:t>更好地了解自己的優勢和弱點，從而在工作中更好地發揮自己的特長，提高工作滿意度和自我價值</a:t>
            </a:r>
            <a:r>
              <a:rPr lang="zh-TW" altLang="en-US" sz="1600" dirty="0" smtClean="0"/>
              <a:t>感</a:t>
            </a:r>
            <a:r>
              <a:rPr lang="zh-TW" altLang="en-US" sz="1600" dirty="0"/>
              <a:t>，</a:t>
            </a:r>
            <a:r>
              <a:rPr lang="zh-TW" altLang="en-US" sz="1600" dirty="0" smtClean="0"/>
              <a:t>並</a:t>
            </a:r>
            <a:r>
              <a:rPr lang="zh-TW" altLang="en-US" sz="1600" dirty="0"/>
              <a:t>提供相應企業的質量優劣</a:t>
            </a:r>
            <a:r>
              <a:rPr lang="zh-TW" altLang="en-US" sz="1600" dirty="0" smtClean="0"/>
              <a:t>，提升對企業的安全感 </a:t>
            </a:r>
            <a:r>
              <a:rPr lang="zh-TW" altLang="en-US" sz="1600" dirty="0"/>
              <a:t>。</a:t>
            </a:r>
          </a:p>
          <a:p>
            <a:r>
              <a:rPr lang="zh-TW" altLang="en-US" sz="1600" dirty="0" smtClean="0"/>
              <a:t>        總之</a:t>
            </a:r>
            <a:r>
              <a:rPr lang="zh-TW" altLang="en-US" sz="1600" dirty="0"/>
              <a:t>，我們希望通過這個系統，</a:t>
            </a:r>
            <a:r>
              <a:rPr lang="zh-TW" altLang="en-US" sz="1600" dirty="0" smtClean="0"/>
              <a:t>讓</a:t>
            </a:r>
            <a:r>
              <a:rPr lang="zh-TW" altLang="en-US" sz="1600" dirty="0"/>
              <a:t>使用者</a:t>
            </a:r>
            <a:r>
              <a:rPr lang="zh-TW" altLang="en-US" sz="1600" dirty="0" smtClean="0"/>
              <a:t>更</a:t>
            </a:r>
            <a:r>
              <a:rPr lang="zh-TW" altLang="en-US" sz="1600" dirty="0"/>
              <a:t>好地了解自身的五行屬性，從而更好地發揮自己的能力，實現自我價值的最大化，同時也為企業的發展注入新的活力和動力。</a:t>
            </a:r>
          </a:p>
        </p:txBody>
      </p:sp>
    </p:spTree>
    <p:extLst>
      <p:ext uri="{BB962C8B-B14F-4D97-AF65-F5344CB8AC3E}">
        <p14:creationId xmlns:p14="http://schemas.microsoft.com/office/powerpoint/2010/main" val="428962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673339" y="2271344"/>
            <a:ext cx="7427053" cy="523220"/>
            <a:chOff x="603602" y="1278972"/>
            <a:chExt cx="7427053" cy="523220"/>
          </a:xfrm>
        </p:grpSpPr>
        <p:grpSp>
          <p:nvGrpSpPr>
            <p:cNvPr id="4" name="群組 3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6" name="图片 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7" name="文字方塊 6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3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文字方塊 4"/>
            <p:cNvSpPr txBox="1"/>
            <p:nvPr/>
          </p:nvSpPr>
          <p:spPr>
            <a:xfrm>
              <a:off x="1002382" y="1278972"/>
              <a:ext cx="7028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    提醒機制跟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防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呆機制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還需再有更多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的函式及判斷式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才能讓使用者在使用上能更便利也更加順利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</a:t>
              </a: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539552" y="555526"/>
            <a:ext cx="8226660" cy="705664"/>
            <a:chOff x="539552" y="555526"/>
            <a:chExt cx="8226660" cy="705664"/>
          </a:xfrm>
        </p:grpSpPr>
        <p:pic>
          <p:nvPicPr>
            <p:cNvPr id="22" name="图片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555526"/>
              <a:ext cx="684076" cy="705664"/>
            </a:xfrm>
            <a:prstGeom prst="rect">
              <a:avLst/>
            </a:prstGeom>
          </p:spPr>
        </p:pic>
        <p:sp>
          <p:nvSpPr>
            <p:cNvPr id="23" name="TextBox 5"/>
            <p:cNvSpPr txBox="1"/>
            <p:nvPr/>
          </p:nvSpPr>
          <p:spPr>
            <a:xfrm>
              <a:off x="603602" y="627533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三</a:t>
              </a:r>
              <a:endPara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24" name="TextBox 6"/>
            <p:cNvSpPr txBox="1"/>
            <p:nvPr/>
          </p:nvSpPr>
          <p:spPr>
            <a:xfrm>
              <a:off x="1187624" y="627533"/>
              <a:ext cx="75785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程式</a:t>
              </a:r>
              <a:r>
                <a:rPr lang="zh-TW" altLang="en-US" sz="2800" b="1" dirty="0" smtClean="0">
                  <a:latin typeface="Adobe 楷体 Std R" pitchFamily="18" charset="-128"/>
                  <a:ea typeface="Adobe 楷体 Std R" pitchFamily="18" charset="-128"/>
                </a:rPr>
                <a:t>方面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673339" y="2828244"/>
            <a:ext cx="7427053" cy="523220"/>
            <a:chOff x="603602" y="1278972"/>
            <a:chExt cx="7427053" cy="523220"/>
          </a:xfrm>
        </p:grpSpPr>
        <p:grpSp>
          <p:nvGrpSpPr>
            <p:cNvPr id="26" name="群組 25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28" name="图片 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29" name="文字方塊 28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4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文字方塊 26"/>
            <p:cNvSpPr txBox="1"/>
            <p:nvPr/>
          </p:nvSpPr>
          <p:spPr>
            <a:xfrm>
              <a:off x="1002382" y="1278972"/>
              <a:ext cx="7028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     網頁設計的精美程度還需要再更多的修正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目前多為原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firebase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所提供的版式為主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在按鍵上也都還需更加優化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</a:t>
              </a: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683568" y="1707654"/>
            <a:ext cx="7416824" cy="523220"/>
            <a:chOff x="603602" y="1278972"/>
            <a:chExt cx="7283037" cy="523220"/>
          </a:xfrm>
        </p:grpSpPr>
        <p:grpSp>
          <p:nvGrpSpPr>
            <p:cNvPr id="31" name="群組 30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33" name="图片 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34" name="文字方塊 33"/>
              <p:cNvSpPr txBox="1"/>
              <p:nvPr/>
            </p:nvSpPr>
            <p:spPr>
              <a:xfrm>
                <a:off x="671514" y="1300222"/>
                <a:ext cx="296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" name="文字方塊 31"/>
            <p:cNvSpPr txBox="1"/>
            <p:nvPr/>
          </p:nvSpPr>
          <p:spPr>
            <a:xfrm>
              <a:off x="1002382" y="1278972"/>
              <a:ext cx="6884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    目前抓取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ROE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資料的網站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限制條件太多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需再尋找更適合的資料來源來修改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這樣才會有利於未來更新資料庫的速度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</a:t>
              </a: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671194" y="3416682"/>
            <a:ext cx="7427053" cy="523220"/>
            <a:chOff x="603602" y="1278972"/>
            <a:chExt cx="7427053" cy="523220"/>
          </a:xfrm>
        </p:grpSpPr>
        <p:grpSp>
          <p:nvGrpSpPr>
            <p:cNvPr id="36" name="群組 35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38" name="图片 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39" name="文字方塊 38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文字方塊 36"/>
            <p:cNvSpPr txBox="1"/>
            <p:nvPr/>
          </p:nvSpPr>
          <p:spPr>
            <a:xfrm>
              <a:off x="1002382" y="1278972"/>
              <a:ext cx="7028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     查八字渲染的網頁需再全新排版及設計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且爬蟲資料也需將個別資料個別存放以利新版面套用</a:t>
              </a:r>
              <a:r>
                <a:rPr lang="en-US" altLang="zh-TW" sz="1400" b="1" dirty="0">
                  <a:latin typeface="Adobe 楷体 Std R" pitchFamily="18" charset="-128"/>
                  <a:ea typeface="Adobe 楷体 Std R" pitchFamily="18" charset="-128"/>
                </a:rPr>
                <a:t>.</a:t>
              </a:r>
              <a:endParaRPr lang="en-US" altLang="zh-TW" sz="1400" b="1" dirty="0" smtClean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685713" y="3982226"/>
            <a:ext cx="7427053" cy="523220"/>
            <a:chOff x="603602" y="1291479"/>
            <a:chExt cx="7427053" cy="523220"/>
          </a:xfrm>
        </p:grpSpPr>
        <p:grpSp>
          <p:nvGrpSpPr>
            <p:cNvPr id="41" name="群組 40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43" name="图片 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44" name="文字方塊 43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6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" name="文字方塊 41"/>
            <p:cNvSpPr txBox="1"/>
            <p:nvPr/>
          </p:nvSpPr>
          <p:spPr>
            <a:xfrm>
              <a:off x="1002382" y="1291479"/>
              <a:ext cx="7028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    查公司的表單上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應該再增加篩選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排序及搜尋等功能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讓使用者能更輕易找尋自己想要的公司資料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可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直接搜索到公司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</a:t>
              </a: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683568" y="4568810"/>
            <a:ext cx="7427053" cy="523220"/>
            <a:chOff x="603602" y="1291479"/>
            <a:chExt cx="7427053" cy="523220"/>
          </a:xfrm>
        </p:grpSpPr>
        <p:grpSp>
          <p:nvGrpSpPr>
            <p:cNvPr id="47" name="群組 46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49" name="图片 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50" name="文字方塊 49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7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8" name="文字方塊 47"/>
            <p:cNvSpPr txBox="1"/>
            <p:nvPr/>
          </p:nvSpPr>
          <p:spPr>
            <a:xfrm>
              <a:off x="1002382" y="1291479"/>
              <a:ext cx="7028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    目前有部分股票代號的線性回歸預測結果是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100%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需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再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確認是否是因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ROE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值穩定或是資料過少而導致的結果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視情況會需要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再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修正模型測試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</a:t>
              </a:r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683568" y="1203598"/>
            <a:ext cx="7416824" cy="523220"/>
            <a:chOff x="603602" y="1278972"/>
            <a:chExt cx="7283037" cy="523220"/>
          </a:xfrm>
        </p:grpSpPr>
        <p:grpSp>
          <p:nvGrpSpPr>
            <p:cNvPr id="51" name="群組 50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53" name="图片 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54" name="文字方塊 53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2" name="文字方塊 51"/>
            <p:cNvSpPr txBox="1"/>
            <p:nvPr/>
          </p:nvSpPr>
          <p:spPr>
            <a:xfrm>
              <a:off x="1002382" y="1278972"/>
              <a:ext cx="6884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     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關於系統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網頁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應加註警語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如算命不是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100%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正確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 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請按自身實際狀況考量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,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而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公司資料方面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則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是</a:t>
              </a:r>
              <a:r>
                <a:rPr lang="en-US" altLang="zh-TW" sz="1400" b="1" dirty="0">
                  <a:latin typeface="Adobe 楷体 Std R" pitchFamily="18" charset="-128"/>
                  <a:ea typeface="Adobe 楷体 Std R" pitchFamily="18" charset="-128"/>
                </a:rPr>
                <a:t>ROE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預測僅供參考</a:t>
              </a:r>
              <a:r>
                <a:rPr lang="en-US" altLang="zh-TW" sz="1400" b="1" dirty="0">
                  <a:latin typeface="Adobe 楷体 Std R" pitchFamily="18" charset="-128"/>
                  <a:ea typeface="Adobe 楷体 Std R" pitchFamily="18" charset="-128"/>
                </a:rPr>
                <a:t>, </a:t>
              </a:r>
              <a:r>
                <a:rPr lang="zh-TW" altLang="en-US" sz="1400" b="1" dirty="0">
                  <a:latin typeface="Adobe 楷体 Std R" pitchFamily="18" charset="-128"/>
                  <a:ea typeface="Adobe 楷体 Std R" pitchFamily="18" charset="-128"/>
                </a:rPr>
                <a:t>請依自身評估為</a:t>
              </a:r>
              <a:r>
                <a:rPr lang="zh-TW" altLang="en-US" sz="1400" b="1" dirty="0" smtClean="0">
                  <a:latin typeface="Adobe 楷体 Std R" pitchFamily="18" charset="-128"/>
                  <a:ea typeface="Adobe 楷体 Std R" pitchFamily="18" charset="-128"/>
                </a:rPr>
                <a:t>準</a:t>
              </a:r>
              <a:r>
                <a:rPr lang="en-US" altLang="zh-TW" sz="1400" b="1" dirty="0" smtClean="0">
                  <a:latin typeface="Adobe 楷体 Std R" pitchFamily="18" charset="-128"/>
                  <a:ea typeface="Adobe 楷体 Std R" pitchFamily="18" charset="-128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9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3" descr="I:\我的模板\中国风模板\中国风模板05\宽版\页面1\切片\墨竹02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339752" y="1995686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 smtClean="0">
                <a:latin typeface="Adobe 楷体 Std R" pitchFamily="18" charset="-128"/>
                <a:ea typeface="Adobe 楷体 Std R" pitchFamily="18" charset="-128"/>
              </a:rPr>
              <a:t>簡報結束</a:t>
            </a:r>
            <a:endParaRPr lang="zh-CN" altLang="en-US" sz="5400" b="1" dirty="0">
              <a:latin typeface="Adobe 楷体 Std R" pitchFamily="18" charset="-128"/>
              <a:ea typeface="Adobe 楷体 Std R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513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rippl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1470"/>
            <a:ext cx="489654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矩形 88"/>
          <p:cNvSpPr/>
          <p:nvPr/>
        </p:nvSpPr>
        <p:spPr>
          <a:xfrm>
            <a:off x="0" y="2600294"/>
            <a:ext cx="9144000" cy="609302"/>
          </a:xfrm>
          <a:prstGeom prst="rect">
            <a:avLst/>
          </a:prstGeom>
          <a:solidFill>
            <a:srgbClr val="F79646">
              <a:lumMod val="75000"/>
              <a:alpha val="35000"/>
            </a:srgbClr>
          </a:solidFill>
          <a:ln w="25400" cap="flat" cmpd="sng" algn="ctr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0" y="600875"/>
            <a:ext cx="9144000" cy="703566"/>
          </a:xfrm>
          <a:prstGeom prst="rect">
            <a:avLst/>
          </a:prstGeom>
          <a:solidFill>
            <a:srgbClr val="00B050">
              <a:alpha val="35000"/>
            </a:srgbClr>
          </a:solidFill>
          <a:ln w="25400" cap="flat" cmpd="sng" algn="ctr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0" y="1606870"/>
            <a:ext cx="9144000" cy="689548"/>
          </a:xfrm>
          <a:prstGeom prst="rect">
            <a:avLst/>
          </a:prstGeom>
          <a:solidFill>
            <a:srgbClr val="0070C0">
              <a:alpha val="35000"/>
            </a:srgbClr>
          </a:solidFill>
          <a:ln w="25400" cap="flat" cmpd="sng" algn="ctr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3" name="CustomShape 15"/>
          <p:cNvSpPr>
            <a:spLocks/>
          </p:cNvSpPr>
          <p:nvPr/>
        </p:nvSpPr>
        <p:spPr>
          <a:xfrm>
            <a:off x="2843808" y="699542"/>
            <a:ext cx="801712" cy="521766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squar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</a:rPr>
              <a:t>使用者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</a:rPr>
              <a:t>登入</a:t>
            </a:r>
            <a:endParaRPr kumimoji="0" lang="en-US" altLang="zh-TW" sz="1400" b="1" i="0" u="none" strike="noStrike" kern="0" cap="none" spc="-1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4" name="CustomShape 15"/>
          <p:cNvSpPr>
            <a:spLocks/>
          </p:cNvSpPr>
          <p:nvPr/>
        </p:nvSpPr>
        <p:spPr>
          <a:xfrm>
            <a:off x="4572000" y="699544"/>
            <a:ext cx="719982" cy="521766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400" b="1" i="0" u="none" strike="noStrike" kern="0" cap="none" spc="-1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</a:rPr>
              <a:t>填</a:t>
            </a:r>
            <a:r>
              <a:rPr kumimoji="0" lang="zh-TW" altLang="zh-TW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</a:rPr>
              <a:t>基本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</a:rPr>
              <a:t>資料</a:t>
            </a:r>
            <a:endParaRPr kumimoji="0" lang="en-US" altLang="zh-TW" sz="1400" b="1" i="0" u="none" strike="noStrike" kern="0" cap="none" spc="-1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5" name="CustomShape 15"/>
          <p:cNvSpPr>
            <a:spLocks/>
          </p:cNvSpPr>
          <p:nvPr/>
        </p:nvSpPr>
        <p:spPr>
          <a:xfrm>
            <a:off x="3682504" y="699542"/>
            <a:ext cx="846287" cy="521766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squar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</a:rPr>
              <a:t>使用者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</a:rPr>
              <a:t>註冊</a:t>
            </a:r>
            <a:endParaRPr kumimoji="0" lang="en-US" altLang="zh-TW" sz="1400" b="1" i="0" u="none" strike="noStrike" kern="0" cap="none" spc="-1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6" name="CustomShape 15"/>
          <p:cNvSpPr>
            <a:spLocks/>
          </p:cNvSpPr>
          <p:nvPr/>
        </p:nvSpPr>
        <p:spPr>
          <a:xfrm>
            <a:off x="4682108" y="1691532"/>
            <a:ext cx="899390" cy="521766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</a:rPr>
              <a:t>擷取算命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</a:rPr>
              <a:t>網站資訊</a:t>
            </a:r>
            <a:endParaRPr kumimoji="0" lang="en-US" altLang="zh-TW" sz="1400" b="1" i="0" u="none" strike="noStrike" kern="0" cap="none" spc="-1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7" name="CustomShape 15"/>
          <p:cNvSpPr>
            <a:spLocks/>
          </p:cNvSpPr>
          <p:nvPr/>
        </p:nvSpPr>
        <p:spPr>
          <a:xfrm>
            <a:off x="2809900" y="1693881"/>
            <a:ext cx="899390" cy="521766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</a:rPr>
              <a:t>擷取並存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</a:rPr>
              <a:t>喜用神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8" name="CustomShape 15"/>
          <p:cNvSpPr>
            <a:spLocks/>
          </p:cNvSpPr>
          <p:nvPr/>
        </p:nvSpPr>
        <p:spPr>
          <a:xfrm>
            <a:off x="1873796" y="1694633"/>
            <a:ext cx="899390" cy="521766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</a:rPr>
              <a:t>取生辰並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</a:rPr>
              <a:t>傳至網站</a:t>
            </a:r>
            <a:endParaRPr kumimoji="0" lang="en-US" altLang="zh-TW" sz="1400" b="1" i="0" u="none" strike="noStrike" kern="0" cap="none" spc="-1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9" name="CustomShape 15"/>
          <p:cNvSpPr>
            <a:spLocks/>
          </p:cNvSpPr>
          <p:nvPr/>
        </p:nvSpPr>
        <p:spPr>
          <a:xfrm>
            <a:off x="3748686" y="1688905"/>
            <a:ext cx="899390" cy="521766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</a:rPr>
              <a:t>擷取公司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</a:rPr>
              <a:t>資料</a:t>
            </a:r>
            <a:endParaRPr kumimoji="0" lang="en-US" altLang="zh-TW" sz="1400" b="1" i="0" u="none" strike="noStrike" kern="0" cap="none" spc="-1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0" name="CustomShape 15"/>
          <p:cNvSpPr>
            <a:spLocks/>
          </p:cNvSpPr>
          <p:nvPr/>
        </p:nvSpPr>
        <p:spPr>
          <a:xfrm>
            <a:off x="937692" y="1693882"/>
            <a:ext cx="899390" cy="521766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</a:rPr>
              <a:t>存使用者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</a:rPr>
              <a:t>資料</a:t>
            </a:r>
            <a:endParaRPr kumimoji="0" lang="en-US" altLang="zh-TW" sz="1400" b="1" i="0" u="none" strike="noStrike" kern="0" cap="none" spc="-1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1" name="CustomShape 15"/>
          <p:cNvSpPr>
            <a:spLocks noChangeAspect="1"/>
          </p:cNvSpPr>
          <p:nvPr/>
        </p:nvSpPr>
        <p:spPr>
          <a:xfrm>
            <a:off x="7202388" y="699543"/>
            <a:ext cx="899390" cy="521766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</a:rPr>
              <a:t>顯示算命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</a:rPr>
              <a:t>資</a:t>
            </a: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</a:rPr>
              <a:t>訊</a:t>
            </a:r>
            <a:endParaRPr kumimoji="0" lang="en-US" altLang="zh-TW" sz="1400" b="1" i="0" u="none" strike="noStrike" kern="0" cap="none" spc="-1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2" name="CustomShape 15"/>
          <p:cNvSpPr>
            <a:spLocks/>
          </p:cNvSpPr>
          <p:nvPr/>
        </p:nvSpPr>
        <p:spPr>
          <a:xfrm>
            <a:off x="8423914" y="699542"/>
            <a:ext cx="540574" cy="521766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/>
              </a:rPr>
              <a:t>信箱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</a:rPr>
              <a:t>驗證</a:t>
            </a:r>
            <a:endParaRPr kumimoji="0" lang="en-US" altLang="zh-TW" sz="1400" b="1" i="0" u="none" strike="noStrike" kern="0" cap="none" spc="-1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3" name="CustomShape 15"/>
          <p:cNvSpPr>
            <a:spLocks/>
          </p:cNvSpPr>
          <p:nvPr/>
        </p:nvSpPr>
        <p:spPr>
          <a:xfrm>
            <a:off x="1691680" y="699544"/>
            <a:ext cx="540574" cy="521766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</a:rPr>
              <a:t>主</a:t>
            </a: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</a:rPr>
              <a:t>頁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</a:rPr>
              <a:t>操作</a:t>
            </a:r>
            <a:endParaRPr kumimoji="0" lang="en-US" altLang="zh-TW" sz="1400" b="1" i="0" u="none" strike="noStrike" kern="0" cap="none" spc="-1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4" name="CustomShape 15"/>
          <p:cNvSpPr>
            <a:spLocks/>
          </p:cNvSpPr>
          <p:nvPr/>
        </p:nvSpPr>
        <p:spPr>
          <a:xfrm>
            <a:off x="5319281" y="699004"/>
            <a:ext cx="899390" cy="521766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</a:rPr>
              <a:t>修改密碼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</a:rPr>
              <a:t>及資料</a:t>
            </a:r>
            <a:endParaRPr kumimoji="0" lang="en-US" altLang="zh-TW" sz="1400" b="1" i="0" u="none" strike="noStrike" kern="0" cap="none" spc="-1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5" name="CustomShape 15"/>
          <p:cNvSpPr>
            <a:spLocks noChangeAspect="1"/>
          </p:cNvSpPr>
          <p:nvPr/>
        </p:nvSpPr>
        <p:spPr>
          <a:xfrm>
            <a:off x="2267744" y="699542"/>
            <a:ext cx="540574" cy="521766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</a:rPr>
              <a:t>規則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</a:rPr>
              <a:t>限定</a:t>
            </a:r>
            <a:endParaRPr kumimoji="0" lang="en-US" altLang="zh-TW" sz="1400" b="1" i="0" u="none" strike="noStrike" kern="0" cap="none" spc="-1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6" name="CustomShape 15"/>
          <p:cNvSpPr>
            <a:spLocks/>
          </p:cNvSpPr>
          <p:nvPr/>
        </p:nvSpPr>
        <p:spPr>
          <a:xfrm>
            <a:off x="6264898" y="699542"/>
            <a:ext cx="899390" cy="521766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</a:rPr>
              <a:t>顯示公司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</a:rPr>
              <a:t>資</a:t>
            </a: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</a:rPr>
              <a:t>訊</a:t>
            </a:r>
            <a:endParaRPr kumimoji="0" lang="en-US" altLang="zh-TW" sz="1400" b="1" i="0" u="none" strike="noStrike" kern="0" cap="none" spc="-1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7" name="CustomShape 15"/>
          <p:cNvSpPr>
            <a:spLocks/>
          </p:cNvSpPr>
          <p:nvPr/>
        </p:nvSpPr>
        <p:spPr>
          <a:xfrm>
            <a:off x="8225560" y="1687146"/>
            <a:ext cx="570903" cy="521766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</a:rPr>
              <a:t>ROE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</a:rPr>
              <a:t>預測</a:t>
            </a:r>
          </a:p>
        </p:txBody>
      </p:sp>
      <p:sp>
        <p:nvSpPr>
          <p:cNvPr id="108" name="CustomShape 15"/>
          <p:cNvSpPr>
            <a:spLocks/>
          </p:cNvSpPr>
          <p:nvPr/>
        </p:nvSpPr>
        <p:spPr>
          <a:xfrm>
            <a:off x="5618212" y="1694633"/>
            <a:ext cx="719982" cy="521766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</a:rPr>
              <a:t>比對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</a:rPr>
              <a:t>喜用神</a:t>
            </a:r>
            <a:endParaRPr kumimoji="0" lang="en-US" altLang="zh-TW" sz="1400" b="1" i="0" u="none" strike="noStrike" kern="0" cap="none" spc="-1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9" name="CustomShape 15"/>
          <p:cNvSpPr>
            <a:spLocks/>
          </p:cNvSpPr>
          <p:nvPr/>
        </p:nvSpPr>
        <p:spPr>
          <a:xfrm>
            <a:off x="6376392" y="1694633"/>
            <a:ext cx="899390" cy="521766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kern="0" spc="-1" dirty="0">
                <a:solidFill>
                  <a:srgbClr val="0000CC"/>
                </a:solidFill>
                <a:latin typeface="Arial"/>
              </a:rPr>
              <a:t>存取</a:t>
            </a: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</a:rPr>
              <a:t>公司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</a:rPr>
              <a:t>相關資料</a:t>
            </a:r>
            <a:endParaRPr kumimoji="0" lang="en-US" altLang="zh-TW" sz="1400" b="1" i="0" u="none" strike="noStrike" kern="0" cap="none" spc="-1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0" name="CustomShape 15"/>
          <p:cNvSpPr>
            <a:spLocks/>
          </p:cNvSpPr>
          <p:nvPr/>
        </p:nvSpPr>
        <p:spPr>
          <a:xfrm>
            <a:off x="7299796" y="1688905"/>
            <a:ext cx="899390" cy="521766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</a:rPr>
              <a:t>擷取公司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</a:rPr>
              <a:t>ROE</a:t>
            </a:r>
            <a:endParaRPr kumimoji="0" lang="en-US" altLang="zh-TW" sz="1400" b="1" i="0" u="none" strike="noStrike" kern="0" cap="none" spc="-1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4" name="流程圖: 磁碟 113"/>
          <p:cNvSpPr/>
          <p:nvPr/>
        </p:nvSpPr>
        <p:spPr>
          <a:xfrm>
            <a:off x="2935" y="3579862"/>
            <a:ext cx="9141065" cy="585255"/>
          </a:xfrm>
          <a:prstGeom prst="flowChartMagneticDisk">
            <a:avLst/>
          </a:prstGeom>
          <a:solidFill>
            <a:sysClr val="window" lastClr="FFFFFF">
              <a:lumMod val="65000"/>
            </a:sys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Firebase data base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-37695" y="699542"/>
            <a:ext cx="1600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Template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2935" y="1709108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</a:rPr>
              <a:t>View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2935" y="2631058"/>
            <a:ext cx="115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</a:rPr>
              <a:t>Model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2935" y="4328518"/>
            <a:ext cx="9141065" cy="538321"/>
          </a:xfrm>
          <a:prstGeom prst="rect">
            <a:avLst/>
          </a:prstGeom>
          <a:solidFill>
            <a:srgbClr val="8064A2">
              <a:lumMod val="75000"/>
              <a:alpha val="35000"/>
            </a:srgbClr>
          </a:solidFill>
          <a:ln w="25400" cap="flat" cmpd="sng" algn="ctr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3" name="CustomShape 15"/>
          <p:cNvSpPr>
            <a:spLocks/>
          </p:cNvSpPr>
          <p:nvPr/>
        </p:nvSpPr>
        <p:spPr>
          <a:xfrm>
            <a:off x="2413617" y="4471853"/>
            <a:ext cx="1078798" cy="306323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</a:rPr>
              <a:t>劍</a:t>
            </a: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</a:rPr>
              <a:t>靈命理網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4" name="CustomShape 15"/>
          <p:cNvSpPr>
            <a:spLocks/>
          </p:cNvSpPr>
          <p:nvPr/>
        </p:nvSpPr>
        <p:spPr>
          <a:xfrm>
            <a:off x="4060864" y="4472393"/>
            <a:ext cx="719982" cy="306323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</a:rPr>
              <a:t>財報狗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5" name="CustomShape 15"/>
          <p:cNvSpPr>
            <a:spLocks/>
          </p:cNvSpPr>
          <p:nvPr/>
        </p:nvSpPr>
        <p:spPr>
          <a:xfrm>
            <a:off x="5407558" y="4470122"/>
            <a:ext cx="2289258" cy="306323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-1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</a:rPr>
              <a:t>Goodinfo!</a:t>
            </a:r>
            <a:r>
              <a:rPr kumimoji="0" lang="zh-TW" altLang="en-US" sz="1400" b="1" i="0" u="none" strike="noStrike" kern="0" cap="none" spc="-1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</a:rPr>
              <a:t>台灣股市資訊網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179512" y="4299942"/>
            <a:ext cx="1489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Network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</a:endParaRPr>
          </a:p>
        </p:txBody>
      </p:sp>
      <p:sp>
        <p:nvSpPr>
          <p:cNvPr id="127" name="上-下雙向箭號 126"/>
          <p:cNvSpPr>
            <a:spLocks/>
          </p:cNvSpPr>
          <p:nvPr/>
        </p:nvSpPr>
        <p:spPr>
          <a:xfrm>
            <a:off x="7473944" y="2294542"/>
            <a:ext cx="194400" cy="1980000"/>
          </a:xfrm>
          <a:prstGeom prst="upDownArrow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  <a:miter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8" name="CustomShape 15"/>
          <p:cNvSpPr>
            <a:spLocks/>
          </p:cNvSpPr>
          <p:nvPr/>
        </p:nvSpPr>
        <p:spPr>
          <a:xfrm>
            <a:off x="3342502" y="2649729"/>
            <a:ext cx="1078798" cy="521766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/>
              </a:rPr>
              <a:t>串聯</a:t>
            </a:r>
            <a:r>
              <a:rPr lang="zh-TW" altLang="en-US" sz="1400" b="1" kern="0" spc="-1" dirty="0" smtClean="0">
                <a:solidFill>
                  <a:srgbClr val="CC3300"/>
                </a:solidFill>
                <a:latin typeface="Arial"/>
              </a:rPr>
              <a:t>程式及</a:t>
            </a:r>
            <a:endParaRPr lang="en-US" altLang="zh-TW" sz="1400" b="1" kern="0" spc="-1" dirty="0" smtClean="0">
              <a:solidFill>
                <a:srgbClr val="CC3300"/>
              </a:solidFill>
              <a:latin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/>
              </a:rPr>
              <a:t>網頁資訊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9" name="上-下雙向箭號 128"/>
          <p:cNvSpPr>
            <a:spLocks/>
          </p:cNvSpPr>
          <p:nvPr/>
        </p:nvSpPr>
        <p:spPr>
          <a:xfrm>
            <a:off x="8881986" y="1304439"/>
            <a:ext cx="192610" cy="2232000"/>
          </a:xfrm>
          <a:prstGeom prst="upDownArrow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  <a:miter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3" name="向右箭號 132"/>
          <p:cNvSpPr>
            <a:spLocks/>
          </p:cNvSpPr>
          <p:nvPr/>
        </p:nvSpPr>
        <p:spPr>
          <a:xfrm rot="5400000" flipV="1">
            <a:off x="3052605" y="2995183"/>
            <a:ext cx="219166" cy="806175"/>
          </a:xfrm>
          <a:prstGeom prst="rightArrow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  <a:miter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4" name="向右箭號 133"/>
          <p:cNvSpPr>
            <a:spLocks/>
          </p:cNvSpPr>
          <p:nvPr/>
        </p:nvSpPr>
        <p:spPr>
          <a:xfrm rot="5400000" flipV="1">
            <a:off x="3052605" y="2059079"/>
            <a:ext cx="219166" cy="806175"/>
          </a:xfrm>
          <a:prstGeom prst="rightArrow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  <a:miter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5" name="向右箭號 134"/>
          <p:cNvSpPr>
            <a:spLocks/>
          </p:cNvSpPr>
          <p:nvPr/>
        </p:nvSpPr>
        <p:spPr>
          <a:xfrm rot="5400000" flipV="1">
            <a:off x="3063821" y="1056099"/>
            <a:ext cx="219166" cy="806175"/>
          </a:xfrm>
          <a:prstGeom prst="rightArrow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  <a:miter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6" name="向右箭號 135"/>
          <p:cNvSpPr>
            <a:spLocks/>
          </p:cNvSpPr>
          <p:nvPr/>
        </p:nvSpPr>
        <p:spPr>
          <a:xfrm rot="16200000" flipV="1">
            <a:off x="5705671" y="1051876"/>
            <a:ext cx="219600" cy="806400"/>
          </a:xfrm>
          <a:prstGeom prst="rightArrow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  <a:miter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457200" y="123478"/>
            <a:ext cx="8229600" cy="439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defRPr/>
            </a:pPr>
            <a:r>
              <a:rPr lang="zh-TW" altLang="en-US" sz="4000" b="1" kern="0" spc="-1" dirty="0">
                <a:latin typeface="Adobe 楷体 Std R" pitchFamily="18" charset="-128"/>
                <a:ea typeface="Adobe 楷体 Std R" pitchFamily="18" charset="-128"/>
              </a:rPr>
              <a:t>系統</a:t>
            </a:r>
            <a:r>
              <a:rPr lang="zh-TW" altLang="en-US" sz="4000" b="1" kern="0" spc="-1" dirty="0" smtClean="0">
                <a:latin typeface="Adobe 楷体 Std R" pitchFamily="18" charset="-128"/>
                <a:ea typeface="Adobe 楷体 Std R" pitchFamily="18" charset="-128"/>
              </a:rPr>
              <a:t>架構</a:t>
            </a:r>
            <a:endParaRPr lang="en-US" altLang="zh-TW" sz="4000" b="1" kern="0" spc="-1" dirty="0"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5" name="向右箭號 44"/>
          <p:cNvSpPr>
            <a:spLocks/>
          </p:cNvSpPr>
          <p:nvPr/>
        </p:nvSpPr>
        <p:spPr>
          <a:xfrm rot="16200000" flipV="1">
            <a:off x="5716796" y="2046050"/>
            <a:ext cx="219600" cy="806400"/>
          </a:xfrm>
          <a:prstGeom prst="rightArrow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  <a:miter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6" name="向右箭號 45"/>
          <p:cNvSpPr>
            <a:spLocks/>
          </p:cNvSpPr>
          <p:nvPr/>
        </p:nvSpPr>
        <p:spPr>
          <a:xfrm rot="16200000" flipV="1">
            <a:off x="5716796" y="2982154"/>
            <a:ext cx="219600" cy="806400"/>
          </a:xfrm>
          <a:prstGeom prst="rightArrow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  <a:miter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7" name="上-下雙向箭號 46"/>
          <p:cNvSpPr>
            <a:spLocks/>
          </p:cNvSpPr>
          <p:nvPr/>
        </p:nvSpPr>
        <p:spPr>
          <a:xfrm>
            <a:off x="8172400" y="2319942"/>
            <a:ext cx="194400" cy="1260000"/>
          </a:xfrm>
          <a:prstGeom prst="upDownArrow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  <a:miter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8" name="CustomShape 15"/>
          <p:cNvSpPr>
            <a:spLocks/>
          </p:cNvSpPr>
          <p:nvPr/>
        </p:nvSpPr>
        <p:spPr>
          <a:xfrm>
            <a:off x="5831626" y="2649729"/>
            <a:ext cx="540574" cy="521766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/>
              </a:rPr>
              <a:t>環境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/>
              </a:rPr>
              <a:t>設定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9" name="CustomShape 15"/>
          <p:cNvSpPr>
            <a:spLocks/>
          </p:cNvSpPr>
          <p:nvPr/>
        </p:nvSpPr>
        <p:spPr>
          <a:xfrm>
            <a:off x="4483618" y="2649729"/>
            <a:ext cx="1258207" cy="521766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/>
              </a:rPr>
              <a:t>串聯資料庫</a:t>
            </a:r>
            <a:r>
              <a:rPr lang="zh-TW" altLang="en-US" sz="1400" b="1" kern="0" spc="-1" dirty="0" smtClean="0">
                <a:solidFill>
                  <a:srgbClr val="CC3300"/>
                </a:solidFill>
                <a:latin typeface="Arial"/>
              </a:rPr>
              <a:t>及</a:t>
            </a:r>
            <a:endParaRPr lang="en-US" altLang="zh-TW" sz="1400" b="1" kern="0" spc="-1" dirty="0" smtClean="0">
              <a:solidFill>
                <a:srgbClr val="CC3300"/>
              </a:solidFill>
              <a:latin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/>
              </a:rPr>
              <a:t>網頁資訊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0" name="CustomShape 15"/>
          <p:cNvSpPr>
            <a:spLocks/>
          </p:cNvSpPr>
          <p:nvPr/>
        </p:nvSpPr>
        <p:spPr>
          <a:xfrm>
            <a:off x="2162939" y="2649729"/>
            <a:ext cx="1078798" cy="521766"/>
          </a:xfrm>
          <a:prstGeom prst="rect">
            <a:avLst/>
          </a:prstGeom>
          <a:noFill/>
          <a:ln w="0">
            <a:solidFill>
              <a:sysClr val="windowText" lastClr="000000"/>
            </a:solidFill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/>
              </a:rPr>
              <a:t>串聯</a:t>
            </a:r>
            <a:r>
              <a:rPr lang="zh-TW" altLang="en-US" sz="1400" b="1" kern="0" spc="-1" dirty="0" smtClean="0">
                <a:solidFill>
                  <a:srgbClr val="CC3300"/>
                </a:solidFill>
                <a:latin typeface="Arial"/>
              </a:rPr>
              <a:t>程式及</a:t>
            </a:r>
            <a:endParaRPr lang="en-US" altLang="zh-TW" sz="1400" b="1" kern="0" spc="-1" dirty="0" smtClean="0">
              <a:solidFill>
                <a:srgbClr val="CC3300"/>
              </a:solidFill>
              <a:latin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/>
              </a:rPr>
              <a:t>模組</a:t>
            </a:r>
            <a:endParaRPr kumimoji="0" lang="en-US" altLang="zh-TW" sz="1400" b="1" i="0" u="none" strike="noStrike" kern="0" cap="none" spc="-1" normalizeH="0" baseline="0" noProof="0" dirty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2" name="上-下雙向箭號 51"/>
          <p:cNvSpPr>
            <a:spLocks/>
          </p:cNvSpPr>
          <p:nvPr/>
        </p:nvSpPr>
        <p:spPr>
          <a:xfrm>
            <a:off x="6828223" y="3275553"/>
            <a:ext cx="194400" cy="993406"/>
          </a:xfrm>
          <a:prstGeom prst="upDownArrow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  <a:miter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677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1470"/>
            <a:ext cx="489654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ustomShape 6"/>
          <p:cNvSpPr/>
          <p:nvPr/>
        </p:nvSpPr>
        <p:spPr>
          <a:xfrm>
            <a:off x="2805471" y="1829213"/>
            <a:ext cx="314679" cy="337100"/>
          </a:xfrm>
          <a:prstGeom prst="rect">
            <a:avLst/>
          </a:prstGeom>
          <a:noFill/>
          <a:ln w="0">
            <a:noFill/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N</a:t>
            </a:r>
            <a:endParaRPr kumimoji="0" lang="en-US" sz="1600" b="0" i="0" u="none" strike="noStrike" kern="0" cap="none" spc="-1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144605" y="1780039"/>
            <a:ext cx="1714648" cy="605965"/>
            <a:chOff x="4002233" y="2421020"/>
            <a:chExt cx="1699616" cy="830160"/>
          </a:xfrm>
        </p:grpSpPr>
        <p:sp>
          <p:nvSpPr>
            <p:cNvPr id="98" name="CustomShape 7"/>
            <p:cNvSpPr/>
            <p:nvPr/>
          </p:nvSpPr>
          <p:spPr>
            <a:xfrm>
              <a:off x="4002233" y="2421020"/>
              <a:ext cx="1699616" cy="830160"/>
            </a:xfrm>
            <a:prstGeom prst="diamond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round/>
              <a:tailEnd type="triangle"/>
            </a:ln>
            <a:effectLst/>
          </p:spPr>
        </p:sp>
        <p:sp>
          <p:nvSpPr>
            <p:cNvPr id="99" name="CustomShape 8"/>
            <p:cNvSpPr/>
            <p:nvPr/>
          </p:nvSpPr>
          <p:spPr>
            <a:xfrm>
              <a:off x="4226883" y="2584848"/>
              <a:ext cx="1196456" cy="461820"/>
            </a:xfrm>
            <a:prstGeom prst="rect">
              <a:avLst/>
            </a:prstGeom>
            <a:noFill/>
            <a:ln w="0">
              <a:noFill/>
              <a:tailEnd type="triangle"/>
            </a:ln>
            <a:effectLst/>
          </p:spPr>
          <p:txBody>
            <a:bodyPr wrap="none" lIns="90000" tIns="45000" rIns="90000" bIns="45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是否已註冊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3531920" y="1914623"/>
            <a:ext cx="1076477" cy="337101"/>
            <a:chOff x="697680" y="3080171"/>
            <a:chExt cx="1067040" cy="461820"/>
          </a:xfrm>
        </p:grpSpPr>
        <p:sp>
          <p:nvSpPr>
            <p:cNvPr id="96" name="CustomShape 14"/>
            <p:cNvSpPr/>
            <p:nvPr/>
          </p:nvSpPr>
          <p:spPr>
            <a:xfrm>
              <a:off x="697680" y="3110408"/>
              <a:ext cx="1067040" cy="39060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round/>
              <a:tailEnd type="triangle"/>
            </a:ln>
            <a:effectLst/>
          </p:spPr>
        </p:sp>
        <p:sp>
          <p:nvSpPr>
            <p:cNvPr id="97" name="CustomShape 15"/>
            <p:cNvSpPr/>
            <p:nvPr/>
          </p:nvSpPr>
          <p:spPr>
            <a:xfrm>
              <a:off x="911880" y="3080171"/>
              <a:ext cx="586681" cy="461820"/>
            </a:xfrm>
            <a:prstGeom prst="rect">
              <a:avLst/>
            </a:prstGeom>
            <a:noFill/>
            <a:ln w="0">
              <a:noFill/>
              <a:tailEnd type="triangle"/>
            </a:ln>
            <a:effectLst/>
          </p:spPr>
          <p:txBody>
            <a:bodyPr wrap="none" lIns="90000" tIns="45000" rIns="90000" bIns="45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註冊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7" name="CustomShape 26"/>
          <p:cNvSpPr/>
          <p:nvPr/>
        </p:nvSpPr>
        <p:spPr>
          <a:xfrm>
            <a:off x="2034760" y="2283718"/>
            <a:ext cx="281016" cy="337100"/>
          </a:xfrm>
          <a:prstGeom prst="rect">
            <a:avLst/>
          </a:prstGeom>
          <a:noFill/>
          <a:ln w="0">
            <a:noFill/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Y</a:t>
            </a:r>
            <a:endParaRPr kumimoji="0" lang="en-US" sz="1600" b="0" i="0" u="none" strike="noStrike" kern="0" cap="none" spc="-1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8" name="直線單箭頭接點 7"/>
          <p:cNvCxnSpPr>
            <a:stCxn id="98" idx="3"/>
            <a:endCxn id="96" idx="1"/>
          </p:cNvCxnSpPr>
          <p:nvPr/>
        </p:nvCxnSpPr>
        <p:spPr>
          <a:xfrm flipV="1">
            <a:off x="2859254" y="2079246"/>
            <a:ext cx="672666" cy="377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grpSp>
        <p:nvGrpSpPr>
          <p:cNvPr id="9" name="群組 8"/>
          <p:cNvGrpSpPr/>
          <p:nvPr/>
        </p:nvGrpSpPr>
        <p:grpSpPr>
          <a:xfrm>
            <a:off x="1455747" y="2539176"/>
            <a:ext cx="1076477" cy="337101"/>
            <a:chOff x="697680" y="3062772"/>
            <a:chExt cx="1067040" cy="461820"/>
          </a:xfrm>
        </p:grpSpPr>
        <p:sp>
          <p:nvSpPr>
            <p:cNvPr id="94" name="CustomShape 14"/>
            <p:cNvSpPr/>
            <p:nvPr/>
          </p:nvSpPr>
          <p:spPr>
            <a:xfrm>
              <a:off x="697680" y="3110408"/>
              <a:ext cx="1067040" cy="39060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round/>
              <a:tailEnd type="triangle"/>
            </a:ln>
            <a:effectLst/>
          </p:spPr>
        </p:sp>
        <p:sp>
          <p:nvSpPr>
            <p:cNvPr id="95" name="CustomShape 15"/>
            <p:cNvSpPr/>
            <p:nvPr/>
          </p:nvSpPr>
          <p:spPr>
            <a:xfrm>
              <a:off x="911880" y="3062772"/>
              <a:ext cx="586681" cy="461820"/>
            </a:xfrm>
            <a:prstGeom prst="rect">
              <a:avLst/>
            </a:prstGeom>
            <a:noFill/>
            <a:ln w="0">
              <a:noFill/>
              <a:tailEnd type="triangle"/>
            </a:ln>
            <a:effectLst/>
          </p:spPr>
          <p:txBody>
            <a:bodyPr wrap="none" lIns="90000" tIns="45000" rIns="90000" bIns="45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登入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10" name="直線單箭頭接點 9"/>
          <p:cNvCxnSpPr>
            <a:stCxn id="98" idx="2"/>
            <a:endCxn id="94" idx="0"/>
          </p:cNvCxnSpPr>
          <p:nvPr/>
        </p:nvCxnSpPr>
        <p:spPr>
          <a:xfrm flipH="1">
            <a:off x="1993986" y="2386004"/>
            <a:ext cx="7944" cy="18793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grpSp>
        <p:nvGrpSpPr>
          <p:cNvPr id="11" name="群組 10"/>
          <p:cNvGrpSpPr/>
          <p:nvPr/>
        </p:nvGrpSpPr>
        <p:grpSpPr>
          <a:xfrm>
            <a:off x="5173105" y="1780039"/>
            <a:ext cx="1714648" cy="605965"/>
            <a:chOff x="4002233" y="2421020"/>
            <a:chExt cx="1699616" cy="830160"/>
          </a:xfrm>
        </p:grpSpPr>
        <p:sp>
          <p:nvSpPr>
            <p:cNvPr id="92" name="CustomShape 7"/>
            <p:cNvSpPr/>
            <p:nvPr/>
          </p:nvSpPr>
          <p:spPr>
            <a:xfrm>
              <a:off x="4002233" y="2421020"/>
              <a:ext cx="1699616" cy="830160"/>
            </a:xfrm>
            <a:prstGeom prst="diamond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round/>
              <a:tailEnd type="triangle"/>
            </a:ln>
            <a:effectLst/>
          </p:spPr>
        </p:sp>
        <p:sp>
          <p:nvSpPr>
            <p:cNvPr id="93" name="CustomShape 8"/>
            <p:cNvSpPr/>
            <p:nvPr/>
          </p:nvSpPr>
          <p:spPr>
            <a:xfrm>
              <a:off x="4362696" y="2582297"/>
              <a:ext cx="993198" cy="461820"/>
            </a:xfrm>
            <a:prstGeom prst="rect">
              <a:avLst/>
            </a:prstGeom>
            <a:noFill/>
            <a:ln w="0">
              <a:noFill/>
              <a:tailEnd type="triangle"/>
            </a:ln>
            <a:effectLst/>
          </p:spPr>
          <p:txBody>
            <a:bodyPr wrap="none" lIns="90000" tIns="45000" rIns="90000" bIns="45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信箱驗證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cxnSp>
        <p:nvCxnSpPr>
          <p:cNvPr id="12" name="肘形接點 11"/>
          <p:cNvCxnSpPr>
            <a:stCxn id="87" idx="3"/>
            <a:endCxn id="94" idx="3"/>
          </p:cNvCxnSpPr>
          <p:nvPr/>
        </p:nvCxnSpPr>
        <p:spPr>
          <a:xfrm rot="5400000">
            <a:off x="4990991" y="-121686"/>
            <a:ext cx="379419" cy="5296952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cxnSp>
        <p:nvCxnSpPr>
          <p:cNvPr id="13" name="肘形接點 12"/>
          <p:cNvCxnSpPr>
            <a:stCxn id="92" idx="0"/>
            <a:endCxn id="92" idx="1"/>
          </p:cNvCxnSpPr>
          <p:nvPr/>
        </p:nvCxnSpPr>
        <p:spPr>
          <a:xfrm rot="16200000" flipH="1" flipV="1">
            <a:off x="5450275" y="1502868"/>
            <a:ext cx="302983" cy="857324"/>
          </a:xfrm>
          <a:prstGeom prst="bentConnector4">
            <a:avLst>
              <a:gd name="adj1" fmla="val -75450"/>
              <a:gd name="adj2" fmla="val 126664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sp>
        <p:nvSpPr>
          <p:cNvPr id="14" name="CustomShape 6"/>
          <p:cNvSpPr/>
          <p:nvPr/>
        </p:nvSpPr>
        <p:spPr>
          <a:xfrm>
            <a:off x="6055628" y="1548751"/>
            <a:ext cx="314679" cy="337100"/>
          </a:xfrm>
          <a:prstGeom prst="rect">
            <a:avLst/>
          </a:prstGeom>
          <a:noFill/>
          <a:ln w="0">
            <a:noFill/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N</a:t>
            </a:r>
            <a:endParaRPr kumimoji="0" lang="en-US" sz="1600" b="0" i="0" u="none" strike="noStrike" kern="0" cap="none" spc="-1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5" name="CustomShape 26"/>
          <p:cNvSpPr/>
          <p:nvPr/>
        </p:nvSpPr>
        <p:spPr>
          <a:xfrm>
            <a:off x="6813135" y="1857003"/>
            <a:ext cx="281016" cy="337100"/>
          </a:xfrm>
          <a:prstGeom prst="rect">
            <a:avLst/>
          </a:prstGeom>
          <a:noFill/>
          <a:ln w="0">
            <a:noFill/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Y</a:t>
            </a:r>
            <a:endParaRPr kumimoji="0" lang="en-US" sz="1600" b="0" i="0" u="none" strike="noStrike" kern="0" cap="none" spc="-1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6" name="直線單箭頭接點 15"/>
          <p:cNvCxnSpPr>
            <a:stCxn id="96" idx="3"/>
            <a:endCxn id="92" idx="1"/>
          </p:cNvCxnSpPr>
          <p:nvPr/>
        </p:nvCxnSpPr>
        <p:spPr>
          <a:xfrm>
            <a:off x="4608397" y="2079246"/>
            <a:ext cx="564708" cy="377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cxnSp>
        <p:nvCxnSpPr>
          <p:cNvPr id="17" name="直線單箭頭接點 16"/>
          <p:cNvCxnSpPr>
            <a:stCxn id="92" idx="3"/>
            <a:endCxn id="87" idx="2"/>
          </p:cNvCxnSpPr>
          <p:nvPr/>
        </p:nvCxnSpPr>
        <p:spPr>
          <a:xfrm>
            <a:off x="6887753" y="2083021"/>
            <a:ext cx="564120" cy="161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grpSp>
        <p:nvGrpSpPr>
          <p:cNvPr id="18" name="群組 17"/>
          <p:cNvGrpSpPr/>
          <p:nvPr/>
        </p:nvGrpSpPr>
        <p:grpSpPr>
          <a:xfrm>
            <a:off x="1448381" y="3010534"/>
            <a:ext cx="1076477" cy="337101"/>
            <a:chOff x="697680" y="3062772"/>
            <a:chExt cx="1067040" cy="461820"/>
          </a:xfrm>
        </p:grpSpPr>
        <p:sp>
          <p:nvSpPr>
            <p:cNvPr id="90" name="CustomShape 14"/>
            <p:cNvSpPr/>
            <p:nvPr/>
          </p:nvSpPr>
          <p:spPr>
            <a:xfrm>
              <a:off x="697680" y="3110408"/>
              <a:ext cx="1067040" cy="39060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round/>
              <a:tailEnd type="triangle"/>
            </a:ln>
            <a:effectLst/>
          </p:spPr>
        </p:sp>
        <p:sp>
          <p:nvSpPr>
            <p:cNvPr id="91" name="CustomShape 15"/>
            <p:cNvSpPr/>
            <p:nvPr/>
          </p:nvSpPr>
          <p:spPr>
            <a:xfrm>
              <a:off x="911880" y="3062772"/>
              <a:ext cx="586681" cy="461820"/>
            </a:xfrm>
            <a:prstGeom prst="rect">
              <a:avLst/>
            </a:prstGeom>
            <a:noFill/>
            <a:ln w="0">
              <a:noFill/>
              <a:tailEnd type="triangle"/>
            </a:ln>
            <a:effectLst/>
          </p:spPr>
          <p:txBody>
            <a:bodyPr wrap="none" lIns="90000" tIns="45000" rIns="90000" bIns="45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主頁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19" name="直線單箭頭接點 18"/>
          <p:cNvCxnSpPr>
            <a:stCxn id="94" idx="2"/>
            <a:endCxn id="90" idx="0"/>
          </p:cNvCxnSpPr>
          <p:nvPr/>
        </p:nvCxnSpPr>
        <p:spPr>
          <a:xfrm flipH="1">
            <a:off x="1986620" y="2859062"/>
            <a:ext cx="7366" cy="186243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grpSp>
        <p:nvGrpSpPr>
          <p:cNvPr id="20" name="群組 19"/>
          <p:cNvGrpSpPr/>
          <p:nvPr/>
        </p:nvGrpSpPr>
        <p:grpSpPr>
          <a:xfrm>
            <a:off x="1406356" y="483519"/>
            <a:ext cx="1166943" cy="378935"/>
            <a:chOff x="4202081" y="2621835"/>
            <a:chExt cx="1156713" cy="519133"/>
          </a:xfrm>
        </p:grpSpPr>
        <p:sp>
          <p:nvSpPr>
            <p:cNvPr id="88" name="CustomShape 2"/>
            <p:cNvSpPr/>
            <p:nvPr/>
          </p:nvSpPr>
          <p:spPr>
            <a:xfrm>
              <a:off x="4346997" y="2646865"/>
              <a:ext cx="789940" cy="461820"/>
            </a:xfrm>
            <a:prstGeom prst="rect">
              <a:avLst/>
            </a:prstGeom>
            <a:noFill/>
            <a:ln w="0">
              <a:noFill/>
              <a:tailEnd type="triangle"/>
            </a:ln>
            <a:effectLst/>
          </p:spPr>
          <p:txBody>
            <a:bodyPr wrap="none" lIns="90000" tIns="45000" rIns="90000" bIns="45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使用者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89" name="流程圖: 結束點 88"/>
            <p:cNvSpPr/>
            <p:nvPr/>
          </p:nvSpPr>
          <p:spPr>
            <a:xfrm>
              <a:off x="4202081" y="2621835"/>
              <a:ext cx="1156713" cy="519133"/>
            </a:xfrm>
            <a:prstGeom prst="flowChartTerminator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round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7326105" y="1785474"/>
            <a:ext cx="1257679" cy="583322"/>
            <a:chOff x="5767897" y="896289"/>
            <a:chExt cx="1246653" cy="799138"/>
          </a:xfrm>
        </p:grpSpPr>
        <p:sp>
          <p:nvSpPr>
            <p:cNvPr id="86" name="CustomShape 12"/>
            <p:cNvSpPr/>
            <p:nvPr/>
          </p:nvSpPr>
          <p:spPr>
            <a:xfrm>
              <a:off x="5982961" y="896289"/>
              <a:ext cx="789939" cy="799138"/>
            </a:xfrm>
            <a:prstGeom prst="rect">
              <a:avLst/>
            </a:prstGeom>
            <a:noFill/>
            <a:ln w="0">
              <a:noFill/>
              <a:tailEnd type="triangle"/>
            </a:ln>
            <a:effectLst/>
          </p:spPr>
          <p:txBody>
            <a:bodyPr wrap="none" lIns="90000" tIns="45000" rIns="90000" bIns="45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填基本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資料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7" name="流程圖: 資料 86"/>
            <p:cNvSpPr/>
            <p:nvPr/>
          </p:nvSpPr>
          <p:spPr>
            <a:xfrm>
              <a:off x="5767897" y="960283"/>
              <a:ext cx="1246653" cy="691697"/>
            </a:xfrm>
            <a:prstGeom prst="flowChartInputOutpu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2" name="流程圖: 磁碟 21"/>
          <p:cNvSpPr/>
          <p:nvPr/>
        </p:nvSpPr>
        <p:spPr>
          <a:xfrm>
            <a:off x="7404260" y="3753443"/>
            <a:ext cx="866492" cy="882924"/>
          </a:xfrm>
          <a:prstGeom prst="flowChartMagneticDisk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7265182" y="2892558"/>
            <a:ext cx="1115082" cy="583321"/>
            <a:chOff x="7283118" y="3740039"/>
            <a:chExt cx="1105306" cy="799138"/>
          </a:xfrm>
        </p:grpSpPr>
        <p:sp>
          <p:nvSpPr>
            <p:cNvPr id="84" name="流程圖: 儲存資料 83"/>
            <p:cNvSpPr/>
            <p:nvPr/>
          </p:nvSpPr>
          <p:spPr>
            <a:xfrm>
              <a:off x="7283118" y="3780440"/>
              <a:ext cx="1105306" cy="728680"/>
            </a:xfrm>
            <a:prstGeom prst="flowChartOnlineStorag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5" name="CustomShape 15"/>
            <p:cNvSpPr/>
            <p:nvPr/>
          </p:nvSpPr>
          <p:spPr>
            <a:xfrm>
              <a:off x="7484671" y="3740039"/>
              <a:ext cx="586681" cy="799138"/>
            </a:xfrm>
            <a:prstGeom prst="rect">
              <a:avLst/>
            </a:prstGeom>
            <a:noFill/>
            <a:ln w="0">
              <a:noFill/>
              <a:tailEnd type="triangle"/>
            </a:ln>
            <a:effectLst/>
          </p:spPr>
          <p:txBody>
            <a:bodyPr wrap="none" lIns="90000" tIns="45000" rIns="90000" bIns="45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</a:rPr>
                <a:t>儲存</a:t>
              </a:r>
              <a:endParaRPr kumimoji="0" lang="en-US" altLang="zh-TW" sz="1600" b="0" i="0" u="none" strike="noStrike" kern="0" cap="none" spc="-1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</a:rPr>
                <a:t>資料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24" name="直線單箭頭接點 23"/>
          <p:cNvCxnSpPr>
            <a:stCxn id="87" idx="3"/>
            <a:endCxn id="84" idx="0"/>
          </p:cNvCxnSpPr>
          <p:nvPr/>
        </p:nvCxnSpPr>
        <p:spPr>
          <a:xfrm flipH="1">
            <a:off x="7822723" y="2337080"/>
            <a:ext cx="6454" cy="584966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cxnSp>
        <p:nvCxnSpPr>
          <p:cNvPr id="25" name="直線單箭頭接點 24"/>
          <p:cNvCxnSpPr>
            <a:stCxn id="84" idx="2"/>
            <a:endCxn id="22" idx="1"/>
          </p:cNvCxnSpPr>
          <p:nvPr/>
        </p:nvCxnSpPr>
        <p:spPr>
          <a:xfrm>
            <a:off x="7822723" y="3453938"/>
            <a:ext cx="14784" cy="299505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sp>
        <p:nvSpPr>
          <p:cNvPr id="26" name="CustomShape 15"/>
          <p:cNvSpPr/>
          <p:nvPr/>
        </p:nvSpPr>
        <p:spPr>
          <a:xfrm>
            <a:off x="7656322" y="3755015"/>
            <a:ext cx="386814" cy="829543"/>
          </a:xfrm>
          <a:prstGeom prst="rect">
            <a:avLst/>
          </a:prstGeom>
          <a:noFill/>
          <a:ln w="0">
            <a:noFill/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0" cap="none" spc="-1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資</a:t>
            </a:r>
            <a:endParaRPr kumimoji="0" lang="en-US" altLang="zh-TW" sz="1600" b="0" i="0" u="none" strike="noStrike" kern="0" cap="none" spc="-1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0" cap="none" spc="-1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料</a:t>
            </a:r>
            <a:endParaRPr kumimoji="0" lang="en-US" altLang="zh-TW" sz="1600" b="0" i="0" u="none" strike="noStrike" kern="0" cap="none" spc="-1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0" cap="none" spc="-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庫</a:t>
            </a:r>
            <a:endParaRPr kumimoji="0" lang="en-US" sz="1600" b="0" i="0" u="none" strike="noStrike" kern="0" cap="none" spc="-1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606367" y="3420014"/>
            <a:ext cx="1076477" cy="337101"/>
            <a:chOff x="2402833" y="3547302"/>
            <a:chExt cx="1067040" cy="461820"/>
          </a:xfrm>
        </p:grpSpPr>
        <p:sp>
          <p:nvSpPr>
            <p:cNvPr id="82" name="CustomShape 14"/>
            <p:cNvSpPr/>
            <p:nvPr/>
          </p:nvSpPr>
          <p:spPr>
            <a:xfrm>
              <a:off x="2402833" y="3594175"/>
              <a:ext cx="1067040" cy="39060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round/>
              <a:tailEnd type="triangle"/>
            </a:ln>
            <a:effectLst/>
          </p:spPr>
        </p:sp>
        <p:sp>
          <p:nvSpPr>
            <p:cNvPr id="83" name="CustomShape 15"/>
            <p:cNvSpPr/>
            <p:nvPr/>
          </p:nvSpPr>
          <p:spPr>
            <a:xfrm>
              <a:off x="2499418" y="3547302"/>
              <a:ext cx="789940" cy="461820"/>
            </a:xfrm>
            <a:prstGeom prst="rect">
              <a:avLst/>
            </a:prstGeom>
            <a:noFill/>
            <a:ln w="0">
              <a:noFill/>
              <a:tailEnd type="triangle"/>
            </a:ln>
            <a:effectLst/>
          </p:spPr>
          <p:txBody>
            <a:bodyPr wrap="none" lIns="90000" tIns="45000" rIns="90000" bIns="45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查公司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2356325" y="3451189"/>
            <a:ext cx="1076477" cy="337100"/>
            <a:chOff x="697680" y="3101471"/>
            <a:chExt cx="1067040" cy="461820"/>
          </a:xfrm>
        </p:grpSpPr>
        <p:sp>
          <p:nvSpPr>
            <p:cNvPr id="80" name="CustomShape 14"/>
            <p:cNvSpPr/>
            <p:nvPr/>
          </p:nvSpPr>
          <p:spPr>
            <a:xfrm>
              <a:off x="697680" y="3110408"/>
              <a:ext cx="1067040" cy="39060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round/>
              <a:tailEnd type="triangle"/>
            </a:ln>
            <a:effectLst/>
          </p:spPr>
        </p:sp>
        <p:sp>
          <p:nvSpPr>
            <p:cNvPr id="81" name="CustomShape 15"/>
            <p:cNvSpPr/>
            <p:nvPr/>
          </p:nvSpPr>
          <p:spPr>
            <a:xfrm>
              <a:off x="801738" y="3101471"/>
              <a:ext cx="789940" cy="461820"/>
            </a:xfrm>
            <a:prstGeom prst="rect">
              <a:avLst/>
            </a:prstGeom>
            <a:noFill/>
            <a:ln w="0">
              <a:noFill/>
              <a:tailEnd type="triangle"/>
            </a:ln>
            <a:effectLst/>
          </p:spPr>
          <p:txBody>
            <a:bodyPr wrap="none" lIns="90000" tIns="45000" rIns="90000" bIns="45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查八字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29" name="肘形接點 28"/>
          <p:cNvCxnSpPr>
            <a:stCxn id="90" idx="2"/>
            <a:endCxn id="82" idx="3"/>
          </p:cNvCxnSpPr>
          <p:nvPr/>
        </p:nvCxnSpPr>
        <p:spPr>
          <a:xfrm rot="5400000">
            <a:off x="1701550" y="3311708"/>
            <a:ext cx="266364" cy="303775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cxnSp>
        <p:nvCxnSpPr>
          <p:cNvPr id="30" name="肘形接點 29"/>
          <p:cNvCxnSpPr>
            <a:stCxn id="90" idx="2"/>
            <a:endCxn id="80" idx="1"/>
          </p:cNvCxnSpPr>
          <p:nvPr/>
        </p:nvCxnSpPr>
        <p:spPr>
          <a:xfrm rot="16200000" flipH="1">
            <a:off x="2036546" y="3280487"/>
            <a:ext cx="269853" cy="369706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grpSp>
        <p:nvGrpSpPr>
          <p:cNvPr id="31" name="群組 30"/>
          <p:cNvGrpSpPr/>
          <p:nvPr/>
        </p:nvGrpSpPr>
        <p:grpSpPr>
          <a:xfrm>
            <a:off x="5090097" y="4443958"/>
            <a:ext cx="1257679" cy="583321"/>
            <a:chOff x="5767897" y="882174"/>
            <a:chExt cx="1246653" cy="799138"/>
          </a:xfrm>
        </p:grpSpPr>
        <p:sp>
          <p:nvSpPr>
            <p:cNvPr id="78" name="CustomShape 12"/>
            <p:cNvSpPr/>
            <p:nvPr/>
          </p:nvSpPr>
          <p:spPr>
            <a:xfrm>
              <a:off x="5970372" y="882174"/>
              <a:ext cx="789939" cy="799138"/>
            </a:xfrm>
            <a:prstGeom prst="rect">
              <a:avLst/>
            </a:prstGeom>
            <a:noFill/>
            <a:ln w="0">
              <a:noFill/>
              <a:tailEnd type="triangle"/>
            </a:ln>
            <a:effectLst/>
          </p:spPr>
          <p:txBody>
            <a:bodyPr wrap="none" lIns="90000" tIns="45000" rIns="90000" bIns="45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出生</a:t>
              </a:r>
              <a:r>
                <a:rPr kumimoji="0" lang="zh-TW" altLang="en-US" sz="16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年</a:t>
              </a:r>
              <a:endParaRPr kumimoji="0" lang="en-US" altLang="zh-TW" sz="16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月日</a:t>
              </a:r>
              <a:r>
                <a:rPr kumimoji="0" lang="zh-TW" alt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時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9" name="流程圖: 資料 78"/>
            <p:cNvSpPr/>
            <p:nvPr/>
          </p:nvSpPr>
          <p:spPr>
            <a:xfrm>
              <a:off x="5767897" y="960283"/>
              <a:ext cx="1246653" cy="691697"/>
            </a:xfrm>
            <a:prstGeom prst="flowChartInputOutpu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5038600" y="3952574"/>
            <a:ext cx="1330439" cy="341765"/>
            <a:chOff x="697679" y="3081602"/>
            <a:chExt cx="1318775" cy="236908"/>
          </a:xfrm>
        </p:grpSpPr>
        <p:sp>
          <p:nvSpPr>
            <p:cNvPr id="76" name="CustomShape 14"/>
            <p:cNvSpPr/>
            <p:nvPr/>
          </p:nvSpPr>
          <p:spPr>
            <a:xfrm>
              <a:off x="697679" y="3110409"/>
              <a:ext cx="1318775" cy="208101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round/>
              <a:tailEnd type="triangle"/>
            </a:ln>
            <a:effectLst/>
          </p:spPr>
        </p:sp>
        <p:sp>
          <p:nvSpPr>
            <p:cNvPr id="77" name="CustomShape 15"/>
            <p:cNvSpPr/>
            <p:nvPr/>
          </p:nvSpPr>
          <p:spPr>
            <a:xfrm>
              <a:off x="829684" y="3081602"/>
              <a:ext cx="993198" cy="233674"/>
            </a:xfrm>
            <a:prstGeom prst="rect">
              <a:avLst/>
            </a:prstGeom>
            <a:noFill/>
            <a:ln w="0">
              <a:noFill/>
              <a:tailEnd type="triangle"/>
            </a:ln>
            <a:effectLst/>
          </p:spPr>
          <p:txBody>
            <a:bodyPr wrap="none" lIns="90000" tIns="45000" rIns="90000" bIns="45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算命網站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33" name="直線單箭頭接點 32"/>
          <p:cNvCxnSpPr>
            <a:stCxn id="79" idx="1"/>
            <a:endCxn id="76" idx="2"/>
          </p:cNvCxnSpPr>
          <p:nvPr/>
        </p:nvCxnSpPr>
        <p:spPr>
          <a:xfrm flipH="1" flipV="1">
            <a:off x="5703819" y="4294341"/>
            <a:ext cx="15118" cy="206632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grpSp>
        <p:nvGrpSpPr>
          <p:cNvPr id="34" name="群組 33"/>
          <p:cNvGrpSpPr/>
          <p:nvPr/>
        </p:nvGrpSpPr>
        <p:grpSpPr>
          <a:xfrm>
            <a:off x="2205450" y="3842721"/>
            <a:ext cx="1367342" cy="583321"/>
            <a:chOff x="3036793" y="4348377"/>
            <a:chExt cx="1355355" cy="799138"/>
          </a:xfrm>
        </p:grpSpPr>
        <p:sp>
          <p:nvSpPr>
            <p:cNvPr id="74" name="CustomShape 14"/>
            <p:cNvSpPr/>
            <p:nvPr/>
          </p:nvSpPr>
          <p:spPr>
            <a:xfrm>
              <a:off x="3036793" y="4436199"/>
              <a:ext cx="1355355" cy="639416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round/>
              <a:tailEnd type="triangle"/>
            </a:ln>
            <a:effectLst/>
          </p:spPr>
        </p:sp>
        <p:sp>
          <p:nvSpPr>
            <p:cNvPr id="75" name="CustomShape 15"/>
            <p:cNvSpPr/>
            <p:nvPr/>
          </p:nvSpPr>
          <p:spPr>
            <a:xfrm>
              <a:off x="3080016" y="4348377"/>
              <a:ext cx="1247314" cy="799138"/>
            </a:xfrm>
            <a:prstGeom prst="rect">
              <a:avLst/>
            </a:prstGeom>
            <a:noFill/>
            <a:ln w="0">
              <a:noFill/>
              <a:tailEnd type="triangle"/>
            </a:ln>
            <a:effectLst/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顯示</a:t>
              </a:r>
              <a:r>
                <a:rPr kumimoji="0" lang="zh-TW" altLang="en-US" sz="16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八字</a:t>
              </a:r>
              <a:endParaRPr kumimoji="0" lang="en-US" altLang="zh-TW" sz="16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結果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460934" y="3825510"/>
            <a:ext cx="1367342" cy="583321"/>
            <a:chOff x="3036793" y="4330977"/>
            <a:chExt cx="1355355" cy="799137"/>
          </a:xfrm>
        </p:grpSpPr>
        <p:sp>
          <p:nvSpPr>
            <p:cNvPr id="72" name="CustomShape 14"/>
            <p:cNvSpPr/>
            <p:nvPr/>
          </p:nvSpPr>
          <p:spPr>
            <a:xfrm>
              <a:off x="3036793" y="4436199"/>
              <a:ext cx="1355355" cy="639416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round/>
              <a:tailEnd type="triangle"/>
            </a:ln>
            <a:effectLst/>
          </p:spPr>
        </p:sp>
        <p:sp>
          <p:nvSpPr>
            <p:cNvPr id="73" name="CustomShape 15"/>
            <p:cNvSpPr/>
            <p:nvPr/>
          </p:nvSpPr>
          <p:spPr>
            <a:xfrm>
              <a:off x="3108662" y="4330977"/>
              <a:ext cx="1247314" cy="799137"/>
            </a:xfrm>
            <a:prstGeom prst="rect">
              <a:avLst/>
            </a:prstGeom>
            <a:noFill/>
            <a:ln w="0">
              <a:noFill/>
              <a:tailEnd type="triangle"/>
            </a:ln>
            <a:effectLst/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顯示</a:t>
              </a:r>
              <a:r>
                <a:rPr kumimoji="0" lang="zh-TW" alt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公司</a:t>
              </a:r>
              <a:endParaRPr kumimoji="0" lang="en-US" altLang="zh-TW" sz="16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結果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36" name="直線單箭頭接點 35"/>
          <p:cNvCxnSpPr>
            <a:stCxn id="90" idx="3"/>
            <a:endCxn id="65" idx="2"/>
          </p:cNvCxnSpPr>
          <p:nvPr/>
        </p:nvCxnSpPr>
        <p:spPr>
          <a:xfrm flipV="1">
            <a:off x="2524858" y="3185751"/>
            <a:ext cx="1688512" cy="210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cxnSp>
        <p:nvCxnSpPr>
          <p:cNvPr id="37" name="直線單箭頭接點 36"/>
          <p:cNvCxnSpPr>
            <a:stCxn id="65" idx="5"/>
            <a:endCxn id="84" idx="1"/>
          </p:cNvCxnSpPr>
          <p:nvPr/>
        </p:nvCxnSpPr>
        <p:spPr>
          <a:xfrm>
            <a:off x="5955068" y="3185751"/>
            <a:ext cx="1310114" cy="2242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cxnSp>
        <p:nvCxnSpPr>
          <p:cNvPr id="38" name="直線單箭頭接點 37"/>
          <p:cNvCxnSpPr>
            <a:stCxn id="82" idx="2"/>
            <a:endCxn id="72" idx="0"/>
          </p:cNvCxnSpPr>
          <p:nvPr/>
        </p:nvCxnSpPr>
        <p:spPr>
          <a:xfrm flipH="1">
            <a:off x="1144605" y="3739343"/>
            <a:ext cx="1" cy="162973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cxnSp>
        <p:nvCxnSpPr>
          <p:cNvPr id="39" name="直線單箭頭接點 38"/>
          <p:cNvCxnSpPr>
            <a:stCxn id="80" idx="2"/>
            <a:endCxn id="74" idx="0"/>
          </p:cNvCxnSpPr>
          <p:nvPr/>
        </p:nvCxnSpPr>
        <p:spPr>
          <a:xfrm flipH="1">
            <a:off x="2889121" y="3742824"/>
            <a:ext cx="5443" cy="16400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grpSp>
        <p:nvGrpSpPr>
          <p:cNvPr id="40" name="群組 39"/>
          <p:cNvGrpSpPr/>
          <p:nvPr/>
        </p:nvGrpSpPr>
        <p:grpSpPr>
          <a:xfrm>
            <a:off x="1406356" y="4635141"/>
            <a:ext cx="1166943" cy="378936"/>
            <a:chOff x="4202081" y="2621835"/>
            <a:chExt cx="1156713" cy="519133"/>
          </a:xfrm>
        </p:grpSpPr>
        <p:sp>
          <p:nvSpPr>
            <p:cNvPr id="70" name="CustomShape 2"/>
            <p:cNvSpPr/>
            <p:nvPr/>
          </p:nvSpPr>
          <p:spPr>
            <a:xfrm>
              <a:off x="4466443" y="2626819"/>
              <a:ext cx="586681" cy="461819"/>
            </a:xfrm>
            <a:prstGeom prst="rect">
              <a:avLst/>
            </a:prstGeom>
            <a:noFill/>
            <a:ln w="0">
              <a:noFill/>
              <a:tailEnd type="triangle"/>
            </a:ln>
            <a:effectLst/>
          </p:spPr>
          <p:txBody>
            <a:bodyPr wrap="none" lIns="90000" tIns="45000" rIns="90000" bIns="45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登出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1" name="流程圖: 結束點 70"/>
            <p:cNvSpPr/>
            <p:nvPr/>
          </p:nvSpPr>
          <p:spPr>
            <a:xfrm>
              <a:off x="4202081" y="2621835"/>
              <a:ext cx="1156713" cy="519133"/>
            </a:xfrm>
            <a:prstGeom prst="flowChartTerminator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round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41" name="肘形接點 40"/>
          <p:cNvCxnSpPr>
            <a:stCxn id="72" idx="3"/>
            <a:endCxn id="71" idx="0"/>
          </p:cNvCxnSpPr>
          <p:nvPr/>
        </p:nvCxnSpPr>
        <p:spPr>
          <a:xfrm>
            <a:off x="1828276" y="4135682"/>
            <a:ext cx="161552" cy="499456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cxnSp>
        <p:nvCxnSpPr>
          <p:cNvPr id="42" name="肘形接點 41"/>
          <p:cNvCxnSpPr>
            <a:stCxn id="74" idx="1"/>
            <a:endCxn id="71" idx="0"/>
          </p:cNvCxnSpPr>
          <p:nvPr/>
        </p:nvCxnSpPr>
        <p:spPr>
          <a:xfrm rot="10800000" flipV="1">
            <a:off x="1989829" y="4140193"/>
            <a:ext cx="215621" cy="494944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cxnSp>
        <p:nvCxnSpPr>
          <p:cNvPr id="43" name="肘形接點 42"/>
          <p:cNvCxnSpPr>
            <a:stCxn id="22" idx="3"/>
            <a:endCxn id="73" idx="2"/>
          </p:cNvCxnSpPr>
          <p:nvPr/>
        </p:nvCxnSpPr>
        <p:spPr>
          <a:xfrm rot="5400000" flipH="1">
            <a:off x="4386291" y="1185152"/>
            <a:ext cx="227536" cy="6674894"/>
          </a:xfrm>
          <a:prstGeom prst="bentConnector3">
            <a:avLst>
              <a:gd name="adj1" fmla="val -189773"/>
            </a:avLst>
          </a:prstGeom>
          <a:noFill/>
          <a:ln w="9525" cap="flat" cmpd="sng" algn="ctr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grpSp>
        <p:nvGrpSpPr>
          <p:cNvPr id="44" name="群組 43"/>
          <p:cNvGrpSpPr/>
          <p:nvPr/>
        </p:nvGrpSpPr>
        <p:grpSpPr>
          <a:xfrm>
            <a:off x="1144605" y="1030252"/>
            <a:ext cx="1714648" cy="605965"/>
            <a:chOff x="4002233" y="2421020"/>
            <a:chExt cx="1699616" cy="830160"/>
          </a:xfrm>
        </p:grpSpPr>
        <p:sp>
          <p:nvSpPr>
            <p:cNvPr id="68" name="CustomShape 7"/>
            <p:cNvSpPr/>
            <p:nvPr/>
          </p:nvSpPr>
          <p:spPr>
            <a:xfrm>
              <a:off x="4002233" y="2421020"/>
              <a:ext cx="1699616" cy="830160"/>
            </a:xfrm>
            <a:prstGeom prst="diamond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round/>
              <a:tailEnd type="triangle"/>
            </a:ln>
            <a:effectLst/>
          </p:spPr>
        </p:sp>
        <p:sp>
          <p:nvSpPr>
            <p:cNvPr id="69" name="CustomShape 8"/>
            <p:cNvSpPr/>
            <p:nvPr/>
          </p:nvSpPr>
          <p:spPr>
            <a:xfrm>
              <a:off x="4333935" y="2584711"/>
              <a:ext cx="993198" cy="461820"/>
            </a:xfrm>
            <a:prstGeom prst="rect">
              <a:avLst/>
            </a:prstGeom>
            <a:noFill/>
            <a:ln w="0">
              <a:noFill/>
              <a:tailEnd type="triangle"/>
            </a:ln>
            <a:effectLst/>
          </p:spPr>
          <p:txBody>
            <a:bodyPr wrap="none" lIns="90000" tIns="45000" rIns="90000" bIns="45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同意</a:t>
              </a:r>
              <a:r>
                <a:rPr kumimoji="0" lang="zh-TW" alt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規則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cxnSp>
        <p:nvCxnSpPr>
          <p:cNvPr id="45" name="直線單箭頭接點 44"/>
          <p:cNvCxnSpPr>
            <a:stCxn id="68" idx="2"/>
            <a:endCxn id="98" idx="0"/>
          </p:cNvCxnSpPr>
          <p:nvPr/>
        </p:nvCxnSpPr>
        <p:spPr>
          <a:xfrm>
            <a:off x="2001929" y="1636218"/>
            <a:ext cx="0" cy="143821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cxnSp>
        <p:nvCxnSpPr>
          <p:cNvPr id="46" name="直線單箭頭接點 45"/>
          <p:cNvCxnSpPr>
            <a:stCxn id="68" idx="3"/>
            <a:endCxn id="67" idx="1"/>
          </p:cNvCxnSpPr>
          <p:nvPr/>
        </p:nvCxnSpPr>
        <p:spPr>
          <a:xfrm flipV="1">
            <a:off x="2859254" y="1332530"/>
            <a:ext cx="741061" cy="70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grpSp>
        <p:nvGrpSpPr>
          <p:cNvPr id="47" name="群組 46"/>
          <p:cNvGrpSpPr/>
          <p:nvPr/>
        </p:nvGrpSpPr>
        <p:grpSpPr>
          <a:xfrm>
            <a:off x="3600314" y="1143062"/>
            <a:ext cx="1166943" cy="378935"/>
            <a:chOff x="4202081" y="2621835"/>
            <a:chExt cx="1156713" cy="519133"/>
          </a:xfrm>
        </p:grpSpPr>
        <p:sp>
          <p:nvSpPr>
            <p:cNvPr id="66" name="CustomShape 2"/>
            <p:cNvSpPr/>
            <p:nvPr/>
          </p:nvSpPr>
          <p:spPr>
            <a:xfrm>
              <a:off x="4466443" y="2629466"/>
              <a:ext cx="586681" cy="461820"/>
            </a:xfrm>
            <a:prstGeom prst="rect">
              <a:avLst/>
            </a:prstGeom>
            <a:noFill/>
            <a:ln w="0">
              <a:noFill/>
              <a:tailEnd type="triangle"/>
            </a:ln>
            <a:effectLst/>
          </p:spPr>
          <p:txBody>
            <a:bodyPr wrap="none" lIns="90000" tIns="45000" rIns="90000" bIns="450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結束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7" name="流程圖: 結束點 66"/>
            <p:cNvSpPr/>
            <p:nvPr/>
          </p:nvSpPr>
          <p:spPr>
            <a:xfrm>
              <a:off x="4202081" y="2621835"/>
              <a:ext cx="1156713" cy="519133"/>
            </a:xfrm>
            <a:prstGeom prst="flowChartTerminator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round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48" name="CustomShape 26"/>
          <p:cNvSpPr/>
          <p:nvPr/>
        </p:nvSpPr>
        <p:spPr>
          <a:xfrm>
            <a:off x="2030657" y="1523351"/>
            <a:ext cx="281016" cy="337100"/>
          </a:xfrm>
          <a:prstGeom prst="rect">
            <a:avLst/>
          </a:prstGeom>
          <a:noFill/>
          <a:ln w="0">
            <a:noFill/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Y</a:t>
            </a:r>
            <a:endParaRPr kumimoji="0" lang="en-US" sz="1600" b="0" i="0" u="none" strike="noStrike" kern="0" cap="none" spc="-1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9" name="CustomShape 6"/>
          <p:cNvSpPr/>
          <p:nvPr/>
        </p:nvSpPr>
        <p:spPr>
          <a:xfrm>
            <a:off x="2813648" y="1054740"/>
            <a:ext cx="314679" cy="337100"/>
          </a:xfrm>
          <a:prstGeom prst="rect">
            <a:avLst/>
          </a:prstGeom>
          <a:noFill/>
          <a:ln w="0">
            <a:noFill/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N</a:t>
            </a:r>
            <a:endParaRPr kumimoji="0" lang="en-US" sz="1600" b="0" i="0" u="none" strike="noStrike" kern="0" cap="none" spc="-1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50" name="直線單箭頭接點 49"/>
          <p:cNvCxnSpPr>
            <a:stCxn id="89" idx="2"/>
            <a:endCxn id="68" idx="0"/>
          </p:cNvCxnSpPr>
          <p:nvPr/>
        </p:nvCxnSpPr>
        <p:spPr>
          <a:xfrm>
            <a:off x="1989828" y="862453"/>
            <a:ext cx="12101" cy="16779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grpSp>
        <p:nvGrpSpPr>
          <p:cNvPr id="51" name="群組 50"/>
          <p:cNvGrpSpPr/>
          <p:nvPr/>
        </p:nvGrpSpPr>
        <p:grpSpPr>
          <a:xfrm>
            <a:off x="3995657" y="2890205"/>
            <a:ext cx="2177124" cy="829542"/>
            <a:chOff x="5841559" y="1123405"/>
            <a:chExt cx="1246653" cy="949842"/>
          </a:xfrm>
        </p:grpSpPr>
        <p:sp>
          <p:nvSpPr>
            <p:cNvPr id="64" name="CustomShape 12"/>
            <p:cNvSpPr/>
            <p:nvPr/>
          </p:nvSpPr>
          <p:spPr>
            <a:xfrm>
              <a:off x="6032911" y="1123405"/>
              <a:ext cx="881321" cy="949842"/>
            </a:xfrm>
            <a:prstGeom prst="rect">
              <a:avLst/>
            </a:prstGeom>
            <a:noFill/>
            <a:ln w="0">
              <a:noFill/>
              <a:tailEnd type="triangle"/>
            </a:ln>
            <a:effectLst/>
          </p:spPr>
          <p:txBody>
            <a:bodyPr wrap="none" lIns="90000" tIns="45000" rIns="90000" bIns="4500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修改基本資料</a:t>
              </a:r>
              <a:endParaRPr kumimoji="0" lang="en-US" altLang="zh-TW" sz="16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-1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rPr>
                <a:t>或密碼</a:t>
              </a:r>
              <a:endParaRPr kumimoji="0" lang="en-US" altLang="zh-TW" sz="16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600" b="0" i="0" u="none" strike="noStrike" kern="0" cap="none" spc="-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5" name="流程圖: 資料 64"/>
            <p:cNvSpPr/>
            <p:nvPr/>
          </p:nvSpPr>
          <p:spPr>
            <a:xfrm>
              <a:off x="5841559" y="1179135"/>
              <a:ext cx="1246653" cy="565350"/>
            </a:xfrm>
            <a:prstGeom prst="flowChartInputOutpu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52" name="直線單箭頭接點 51"/>
          <p:cNvCxnSpPr>
            <a:stCxn id="76" idx="1"/>
            <a:endCxn id="74" idx="3"/>
          </p:cNvCxnSpPr>
          <p:nvPr/>
        </p:nvCxnSpPr>
        <p:spPr>
          <a:xfrm flipH="1" flipV="1">
            <a:off x="3572792" y="4140193"/>
            <a:ext cx="1465808" cy="4044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cxnSp>
        <p:nvCxnSpPr>
          <p:cNvPr id="53" name="肘形接點 52"/>
          <p:cNvCxnSpPr>
            <a:stCxn id="65" idx="1"/>
            <a:endCxn id="94" idx="3"/>
          </p:cNvCxnSpPr>
          <p:nvPr/>
        </p:nvCxnSpPr>
        <p:spPr>
          <a:xfrm rot="16200000" flipV="1">
            <a:off x="3697036" y="1551693"/>
            <a:ext cx="222372" cy="2551995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cxnSp>
        <p:nvCxnSpPr>
          <p:cNvPr id="54" name="直線接點 53"/>
          <p:cNvCxnSpPr/>
          <p:nvPr/>
        </p:nvCxnSpPr>
        <p:spPr>
          <a:xfrm>
            <a:off x="6655086" y="1109412"/>
            <a:ext cx="922487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/>
            <a:headEnd type="none" w="med" len="med"/>
            <a:tailEnd type="none"/>
          </a:ln>
          <a:effectLst/>
        </p:spPr>
      </p:cxnSp>
      <p:cxnSp>
        <p:nvCxnSpPr>
          <p:cNvPr id="55" name="直線接點 54"/>
          <p:cNvCxnSpPr/>
          <p:nvPr/>
        </p:nvCxnSpPr>
        <p:spPr>
          <a:xfrm>
            <a:off x="6651469" y="1451840"/>
            <a:ext cx="922487" cy="0"/>
          </a:xfrm>
          <a:prstGeom prst="line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/>
            <a:headEnd type="none" w="med" len="med"/>
            <a:tailEnd type="none"/>
          </a:ln>
          <a:effectLst/>
        </p:spPr>
      </p:cxnSp>
      <p:sp>
        <p:nvSpPr>
          <p:cNvPr id="56" name="CustomShape 2"/>
          <p:cNvSpPr/>
          <p:nvPr/>
        </p:nvSpPr>
        <p:spPr>
          <a:xfrm>
            <a:off x="7614041" y="969468"/>
            <a:ext cx="796926" cy="337100"/>
          </a:xfrm>
          <a:prstGeom prst="rect">
            <a:avLst/>
          </a:prstGeom>
          <a:noFill/>
          <a:ln w="0">
            <a:noFill/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主流程</a:t>
            </a:r>
            <a:endParaRPr kumimoji="0" lang="en-US" sz="16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7623146" y="1301941"/>
            <a:ext cx="1269334" cy="223597"/>
          </a:xfrm>
          <a:prstGeom prst="rect">
            <a:avLst/>
          </a:prstGeom>
          <a:noFill/>
          <a:ln w="0">
            <a:noFill/>
            <a:tailEnd type="triangle"/>
          </a:ln>
          <a:effectLst/>
        </p:spPr>
        <p:txBody>
          <a:bodyPr wrap="none" lIns="90000" tIns="45000" rIns="90000" bIns="450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資料傳輸</a:t>
            </a:r>
            <a:r>
              <a:rPr kumimoji="0" lang="zh-TW" altLang="en-U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流程</a:t>
            </a:r>
            <a:endParaRPr kumimoji="0" lang="en-US" sz="14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58" name="肘形接點 57"/>
          <p:cNvCxnSpPr>
            <a:stCxn id="22" idx="2"/>
            <a:endCxn id="79" idx="5"/>
          </p:cNvCxnSpPr>
          <p:nvPr/>
        </p:nvCxnSpPr>
        <p:spPr>
          <a:xfrm rot="10800000" flipV="1">
            <a:off x="6222009" y="4194905"/>
            <a:ext cx="1182252" cy="55851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  <a:effectLst/>
        </p:spPr>
      </p:cxnSp>
      <p:sp>
        <p:nvSpPr>
          <p:cNvPr id="61" name="矩形 60"/>
          <p:cNvSpPr/>
          <p:nvPr/>
        </p:nvSpPr>
        <p:spPr>
          <a:xfrm>
            <a:off x="333045" y="1030171"/>
            <a:ext cx="563825" cy="2126422"/>
          </a:xfrm>
          <a:prstGeom prst="rect">
            <a:avLst/>
          </a:prstGeom>
          <a:noFill/>
          <a:ln w="25400" cap="flat" cmpd="sng" algn="ctr">
            <a:solidFill>
              <a:srgbClr val="0070C0"/>
            </a:solidFill>
            <a:prstDash val="dash"/>
            <a:miter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552910" y="1040599"/>
            <a:ext cx="338554" cy="21236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非</a:t>
            </a:r>
            <a:endParaRPr kumimoji="0" lang="en-US" altLang="zh-TW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區</a:t>
            </a:r>
            <a:endParaRPr kumimoji="0" lang="en-US" altLang="zh-TW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間</a:t>
            </a:r>
            <a:endParaRPr kumimoji="0" lang="en-US" altLang="zh-TW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範</a:t>
            </a:r>
            <a:endParaRPr kumimoji="0" lang="en-US" altLang="zh-TW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圍</a:t>
            </a:r>
            <a:endParaRPr kumimoji="0" lang="en-US" altLang="zh-TW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可</a:t>
            </a:r>
            <a:endParaRPr kumimoji="0" lang="en-US" altLang="zh-TW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能</a:t>
            </a:r>
            <a:endParaRPr kumimoji="0" lang="en-US" altLang="zh-TW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查</a:t>
            </a:r>
            <a:endParaRPr kumimoji="0" lang="en-US" altLang="zh-TW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無</a:t>
            </a:r>
            <a:endParaRPr kumimoji="0" lang="en-US" altLang="zh-TW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資</a:t>
            </a:r>
            <a:endParaRPr kumimoji="0" lang="en-US" altLang="zh-TW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料</a:t>
            </a:r>
            <a:endParaRPr kumimoji="0" lang="en-US" altLang="zh-TW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333045" y="1032934"/>
            <a:ext cx="341760" cy="21236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限</a:t>
            </a:r>
            <a:endParaRPr kumimoji="0" lang="en-US" altLang="zh-TW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algn="ctr">
              <a:defRPr/>
            </a:pPr>
            <a:r>
              <a:rPr lang="zh-TW" altLang="en-US" sz="1200" kern="0" dirty="0">
                <a:solidFill>
                  <a:sysClr val="windowText" lastClr="000000"/>
                </a:solidFill>
              </a:rPr>
              <a:t>年</a:t>
            </a:r>
            <a:endParaRPr lang="en-US" altLang="zh-TW" sz="1200" kern="0" dirty="0">
              <a:solidFill>
                <a:sysClr val="windowText" lastClr="000000"/>
              </a:solidFill>
            </a:endParaRPr>
          </a:p>
          <a:p>
            <a:pPr lvl="0" algn="ctr">
              <a:defRPr/>
            </a:pPr>
            <a:r>
              <a:rPr lang="zh-TW" altLang="en-US" sz="1200" kern="0" dirty="0">
                <a:solidFill>
                  <a:sysClr val="windowText" lastClr="000000"/>
                </a:solidFill>
              </a:rPr>
              <a:t>滿</a:t>
            </a:r>
            <a:endParaRPr lang="en-US" altLang="zh-TW" sz="1200" kern="0" dirty="0">
              <a:solidFill>
                <a:sysClr val="windowText" lastClr="000000"/>
              </a:solidFill>
            </a:endParaRPr>
          </a:p>
          <a:p>
            <a:pPr lvl="0" algn="ctr">
              <a:defRPr/>
            </a:pPr>
            <a:r>
              <a:rPr lang="zh-TW" altLang="en-US" sz="1200" kern="0" dirty="0">
                <a:solidFill>
                  <a:sysClr val="windowText" lastClr="000000"/>
                </a:solidFill>
              </a:rPr>
              <a:t>六</a:t>
            </a:r>
            <a:endParaRPr lang="en-US" altLang="zh-TW" sz="1200" kern="0" dirty="0">
              <a:solidFill>
                <a:sysClr val="windowText" lastClr="000000"/>
              </a:solidFill>
            </a:endParaRPr>
          </a:p>
          <a:p>
            <a:pPr lvl="0" algn="ctr">
              <a:defRPr/>
            </a:pPr>
            <a:r>
              <a:rPr lang="zh-TW" altLang="en-US" sz="1200" kern="0" dirty="0">
                <a:solidFill>
                  <a:sysClr val="windowText" lastClr="000000"/>
                </a:solidFill>
              </a:rPr>
              <a:t>個</a:t>
            </a:r>
            <a:endParaRPr lang="en-US" altLang="zh-TW" sz="1200" kern="0" dirty="0">
              <a:solidFill>
                <a:sysClr val="windowText" lastClr="000000"/>
              </a:solidFill>
            </a:endParaRPr>
          </a:p>
          <a:p>
            <a:pPr lvl="0" algn="ctr">
              <a:defRPr/>
            </a:pPr>
            <a:r>
              <a:rPr lang="zh-TW" altLang="en-US" sz="1200" kern="0" dirty="0" smtClean="0">
                <a:solidFill>
                  <a:sysClr val="windowText" lastClr="000000"/>
                </a:solidFill>
              </a:rPr>
              <a:t>月</a:t>
            </a:r>
            <a:endParaRPr kumimoji="0" lang="en-US" altLang="zh-TW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algn="ctr">
              <a:defRPr/>
            </a:pPr>
            <a:r>
              <a:rPr lang="en-US" altLang="zh-TW" sz="1200" kern="0" dirty="0">
                <a:solidFill>
                  <a:sysClr val="windowText" lastClr="000000"/>
                </a:solidFill>
              </a:rPr>
              <a:t>I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歲</a:t>
            </a:r>
            <a:endParaRPr kumimoji="0" lang="en-US" altLang="zh-TW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使</a:t>
            </a:r>
            <a:endParaRPr kumimoji="0" lang="en-US" altLang="zh-TW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用</a:t>
            </a:r>
            <a:endParaRPr kumimoji="0" lang="en-US" altLang="zh-TW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60" name="肘形接點 59"/>
          <p:cNvCxnSpPr>
            <a:stCxn id="68" idx="1"/>
            <a:endCxn id="61" idx="0"/>
          </p:cNvCxnSpPr>
          <p:nvPr/>
        </p:nvCxnSpPr>
        <p:spPr>
          <a:xfrm rot="10800000">
            <a:off x="614959" y="1030171"/>
            <a:ext cx="529647" cy="303064"/>
          </a:xfrm>
          <a:prstGeom prst="bentConnector4">
            <a:avLst>
              <a:gd name="adj1" fmla="val 23387"/>
              <a:gd name="adj2" fmla="val 175430"/>
            </a:avLst>
          </a:prstGeom>
          <a:noFill/>
          <a:ln w="28575" cap="flat" cmpd="sng" algn="ctr">
            <a:solidFill>
              <a:srgbClr val="0070C0"/>
            </a:solidFill>
            <a:prstDash val="dash"/>
            <a:miter/>
            <a:headEnd type="none" w="med" len="med"/>
            <a:tailEnd type="none"/>
          </a:ln>
          <a:effectLst/>
        </p:spPr>
      </p:cxnSp>
      <p:sp>
        <p:nvSpPr>
          <p:cNvPr id="100" name="标题 1"/>
          <p:cNvSpPr txBox="1">
            <a:spLocks/>
          </p:cNvSpPr>
          <p:nvPr/>
        </p:nvSpPr>
        <p:spPr>
          <a:xfrm>
            <a:off x="457200" y="123478"/>
            <a:ext cx="8229600" cy="439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kern="0" spc="-1" dirty="0">
                <a:latin typeface="Adobe 楷体 Std R" pitchFamily="18" charset="-128"/>
                <a:ea typeface="Adobe 楷体 Std R" pitchFamily="18" charset="-128"/>
              </a:rPr>
              <a:t>系統</a:t>
            </a:r>
            <a:r>
              <a:rPr lang="zh-TW" altLang="en-US" sz="4000" b="1" kern="0" spc="-1" dirty="0" smtClean="0">
                <a:latin typeface="Adobe 楷体 Std R" pitchFamily="18" charset="-128"/>
                <a:ea typeface="Adobe 楷体 Std R" pitchFamily="18" charset="-128"/>
              </a:rPr>
              <a:t>流程</a:t>
            </a:r>
            <a:endParaRPr lang="en-US" altLang="zh-TW" sz="4000" b="1" kern="0" spc="-1" dirty="0">
              <a:latin typeface="Adobe 楷体 Std R" pitchFamily="18" charset="-128"/>
              <a:ea typeface="Adobe 楷体 Std R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143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1470"/>
            <a:ext cx="489654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 txBox="1">
            <a:spLocks/>
          </p:cNvSpPr>
          <p:nvPr/>
        </p:nvSpPr>
        <p:spPr>
          <a:xfrm>
            <a:off x="457200" y="123478"/>
            <a:ext cx="8229600" cy="439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>
                <a:latin typeface="Adobe 楷体 Std R" pitchFamily="18" charset="-128"/>
                <a:ea typeface="Adobe 楷体 Std R" pitchFamily="18" charset="-128"/>
              </a:rPr>
              <a:t>主要</a:t>
            </a:r>
            <a:r>
              <a:rPr lang="zh-TW" altLang="en-US" sz="4000" b="1" dirty="0" smtClean="0">
                <a:latin typeface="Adobe 楷体 Std R" pitchFamily="18" charset="-128"/>
                <a:ea typeface="Adobe 楷体 Std R" pitchFamily="18" charset="-128"/>
              </a:rPr>
              <a:t>軟體</a:t>
            </a:r>
            <a:r>
              <a:rPr lang="zh-TW" altLang="en-US" sz="4000" b="1" dirty="0">
                <a:latin typeface="Adobe 楷体 Std R" pitchFamily="18" charset="-128"/>
                <a:ea typeface="Adobe 楷体 Std R" pitchFamily="18" charset="-128"/>
              </a:rPr>
              <a:t>表</a:t>
            </a:r>
            <a:endParaRPr lang="en-US" altLang="zh-TW" sz="4000" b="1" dirty="0">
              <a:latin typeface="Adobe 楷体 Std R" pitchFamily="18" charset="-128"/>
              <a:ea typeface="Adobe 楷体 Std R" pitchFamily="18" charset="-128"/>
            </a:endParaRPr>
          </a:p>
        </p:txBody>
      </p:sp>
      <p:grpSp>
        <p:nvGrpSpPr>
          <p:cNvPr id="3" name="组合 8"/>
          <p:cNvGrpSpPr/>
          <p:nvPr/>
        </p:nvGrpSpPr>
        <p:grpSpPr>
          <a:xfrm>
            <a:off x="539552" y="555526"/>
            <a:ext cx="8208404" cy="1026114"/>
            <a:chOff x="1367644" y="699543"/>
            <a:chExt cx="8208404" cy="1026114"/>
          </a:xfrm>
        </p:grpSpPr>
        <p:grpSp>
          <p:nvGrpSpPr>
            <p:cNvPr id="4" name="组合 7"/>
            <p:cNvGrpSpPr/>
            <p:nvPr/>
          </p:nvGrpSpPr>
          <p:grpSpPr>
            <a:xfrm>
              <a:off x="1367644" y="699543"/>
              <a:ext cx="684076" cy="705664"/>
              <a:chOff x="1367644" y="699543"/>
              <a:chExt cx="684076" cy="705664"/>
            </a:xfrm>
          </p:grpSpPr>
          <p:pic>
            <p:nvPicPr>
              <p:cNvPr id="6" name="图片 3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7644" y="699543"/>
                <a:ext cx="684076" cy="705664"/>
              </a:xfrm>
              <a:prstGeom prst="rect">
                <a:avLst/>
              </a:prstGeom>
            </p:spPr>
          </p:pic>
          <p:sp>
            <p:nvSpPr>
              <p:cNvPr id="7" name="TextBox 5"/>
              <p:cNvSpPr txBox="1"/>
              <p:nvPr/>
            </p:nvSpPr>
            <p:spPr>
              <a:xfrm>
                <a:off x="1431694" y="771550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solidFill>
                      <a:schemeClr val="bg1"/>
                    </a:solidFill>
                    <a:latin typeface="华文隶书" pitchFamily="2" charset="-122"/>
                    <a:ea typeface="华文隶书" pitchFamily="2" charset="-122"/>
                  </a:rPr>
                  <a:t>一</a:t>
                </a:r>
                <a:endParaRPr lang="zh-CN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endParaRPr>
              </a:p>
            </p:txBody>
          </p:sp>
        </p:grpSp>
        <p:sp>
          <p:nvSpPr>
            <p:cNvPr id="5" name="TextBox 6"/>
            <p:cNvSpPr txBox="1"/>
            <p:nvPr/>
          </p:nvSpPr>
          <p:spPr>
            <a:xfrm>
              <a:off x="2087724" y="771550"/>
              <a:ext cx="74883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Python: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 </a:t>
              </a:r>
            </a:p>
            <a:p>
              <a:r>
                <a:rPr lang="zh-TW" altLang="en-US" sz="2800" b="1" dirty="0" smtClean="0">
                  <a:latin typeface="Adobe 楷体 Std R" pitchFamily="18" charset="-128"/>
                  <a:ea typeface="Adobe 楷体 Std R" pitchFamily="18" charset="-128"/>
                </a:rPr>
                <a:t>撰寫爬蟲、判斷及存取、預測模型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...</a:t>
              </a:r>
              <a:r>
                <a:rPr lang="zh-TW" altLang="en-US" sz="2800" b="1" dirty="0" smtClean="0">
                  <a:latin typeface="Adobe 楷体 Std R" pitchFamily="18" charset="-128"/>
                  <a:ea typeface="Adobe 楷体 Std R" pitchFamily="18" charset="-128"/>
                </a:rPr>
                <a:t>等程式。</a:t>
              </a:r>
              <a:endParaRPr lang="zh-CN" altLang="en-US" sz="28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grpSp>
        <p:nvGrpSpPr>
          <p:cNvPr id="8" name="组合 9"/>
          <p:cNvGrpSpPr/>
          <p:nvPr/>
        </p:nvGrpSpPr>
        <p:grpSpPr>
          <a:xfrm>
            <a:off x="539552" y="1419622"/>
            <a:ext cx="7751204" cy="705664"/>
            <a:chOff x="1367644" y="699543"/>
            <a:chExt cx="7751204" cy="705664"/>
          </a:xfrm>
        </p:grpSpPr>
        <p:grpSp>
          <p:nvGrpSpPr>
            <p:cNvPr id="9" name="组合 10"/>
            <p:cNvGrpSpPr/>
            <p:nvPr/>
          </p:nvGrpSpPr>
          <p:grpSpPr>
            <a:xfrm>
              <a:off x="1367644" y="699543"/>
              <a:ext cx="684076" cy="705664"/>
              <a:chOff x="1367644" y="699543"/>
              <a:chExt cx="684076" cy="705664"/>
            </a:xfrm>
          </p:grpSpPr>
          <p:pic>
            <p:nvPicPr>
              <p:cNvPr id="11" name="图片 12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7644" y="699543"/>
                <a:ext cx="684076" cy="705664"/>
              </a:xfrm>
              <a:prstGeom prst="rect">
                <a:avLst/>
              </a:prstGeom>
            </p:spPr>
          </p:pic>
          <p:sp>
            <p:nvSpPr>
              <p:cNvPr id="12" name="TextBox 13"/>
              <p:cNvSpPr txBox="1"/>
              <p:nvPr/>
            </p:nvSpPr>
            <p:spPr>
              <a:xfrm>
                <a:off x="1431694" y="771550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solidFill>
                      <a:schemeClr val="bg1"/>
                    </a:solidFill>
                    <a:latin typeface="华文隶书" pitchFamily="2" charset="-122"/>
                    <a:ea typeface="华文隶书" pitchFamily="2" charset="-122"/>
                  </a:rPr>
                  <a:t>二</a:t>
                </a:r>
                <a:endParaRPr lang="zh-CN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endParaRPr>
              </a:p>
            </p:txBody>
          </p:sp>
        </p:grpSp>
        <p:sp>
          <p:nvSpPr>
            <p:cNvPr id="10" name="TextBox 11"/>
            <p:cNvSpPr txBox="1"/>
            <p:nvPr/>
          </p:nvSpPr>
          <p:spPr>
            <a:xfrm>
              <a:off x="2087724" y="771550"/>
              <a:ext cx="70311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Adobe 楷体 Std R" pitchFamily="18" charset="-128"/>
                  <a:ea typeface="Adobe 楷体 Std R" pitchFamily="18" charset="-128"/>
                </a:defRPr>
              </a:lvl1pPr>
            </a:lstStyle>
            <a:p>
              <a:r>
                <a:rPr lang="en-US" altLang="zh-TW" b="1" dirty="0">
                  <a:solidFill>
                    <a:srgbClr val="0000CC"/>
                  </a:solidFill>
                </a:rPr>
                <a:t>Visual Studio </a:t>
              </a:r>
              <a:r>
                <a:rPr lang="en-US" altLang="zh-TW" b="1" dirty="0" smtClean="0">
                  <a:solidFill>
                    <a:srgbClr val="0000CC"/>
                  </a:solidFill>
                </a:rPr>
                <a:t>Code:</a:t>
              </a:r>
              <a:r>
                <a:rPr lang="zh-TW" altLang="en-US" b="1" dirty="0" smtClean="0">
                  <a:solidFill>
                    <a:srgbClr val="0000CC"/>
                  </a:solidFill>
                </a:rPr>
                <a:t> </a:t>
              </a:r>
              <a:r>
                <a:rPr lang="zh-TW" altLang="en-US" b="1" dirty="0" smtClean="0"/>
                <a:t>系統架設及環境設定</a:t>
              </a:r>
              <a:r>
                <a:rPr lang="zh-TW" altLang="en-US" b="1" dirty="0"/>
                <a:t>。</a:t>
              </a:r>
              <a:endParaRPr lang="en-US" altLang="zh-TW" b="1" dirty="0"/>
            </a:p>
          </p:txBody>
        </p:sp>
      </p:grpSp>
      <p:grpSp>
        <p:nvGrpSpPr>
          <p:cNvPr id="13" name="组合 14"/>
          <p:cNvGrpSpPr/>
          <p:nvPr/>
        </p:nvGrpSpPr>
        <p:grpSpPr>
          <a:xfrm>
            <a:off x="539552" y="2154118"/>
            <a:ext cx="5040560" cy="1026114"/>
            <a:chOff x="1367644" y="699543"/>
            <a:chExt cx="5040560" cy="1026114"/>
          </a:xfrm>
        </p:grpSpPr>
        <p:grpSp>
          <p:nvGrpSpPr>
            <p:cNvPr id="14" name="组合 15"/>
            <p:cNvGrpSpPr/>
            <p:nvPr/>
          </p:nvGrpSpPr>
          <p:grpSpPr>
            <a:xfrm>
              <a:off x="1367644" y="699543"/>
              <a:ext cx="684076" cy="705664"/>
              <a:chOff x="1367644" y="699543"/>
              <a:chExt cx="684076" cy="705664"/>
            </a:xfrm>
          </p:grpSpPr>
          <p:pic>
            <p:nvPicPr>
              <p:cNvPr id="16" name="图片 17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7644" y="699543"/>
                <a:ext cx="684076" cy="705664"/>
              </a:xfrm>
              <a:prstGeom prst="rect">
                <a:avLst/>
              </a:prstGeom>
            </p:spPr>
          </p:pic>
          <p:sp>
            <p:nvSpPr>
              <p:cNvPr id="17" name="TextBox 18"/>
              <p:cNvSpPr txBox="1"/>
              <p:nvPr/>
            </p:nvSpPr>
            <p:spPr>
              <a:xfrm>
                <a:off x="1431694" y="771550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 smtClean="0">
                    <a:solidFill>
                      <a:schemeClr val="bg1"/>
                    </a:solidFill>
                    <a:latin typeface="华文隶书" pitchFamily="2" charset="-122"/>
                    <a:ea typeface="华文隶书" pitchFamily="2" charset="-122"/>
                  </a:rPr>
                  <a:t>三</a:t>
                </a:r>
                <a:endParaRPr lang="zh-CN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endParaRPr>
              </a:p>
            </p:txBody>
          </p:sp>
        </p:grpSp>
        <p:sp>
          <p:nvSpPr>
            <p:cNvPr id="15" name="TextBox 16"/>
            <p:cNvSpPr txBox="1"/>
            <p:nvPr/>
          </p:nvSpPr>
          <p:spPr>
            <a:xfrm>
              <a:off x="2087724" y="771550"/>
              <a:ext cx="43204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Adobe 楷体 Std R" pitchFamily="18" charset="-128"/>
                  <a:ea typeface="Adobe 楷体 Std R" pitchFamily="18" charset="-128"/>
                </a:defRPr>
              </a:lvl1pPr>
            </a:lstStyle>
            <a:p>
              <a:r>
                <a:rPr lang="en-US" altLang="zh-TW" b="1" dirty="0" err="1" smtClean="0">
                  <a:solidFill>
                    <a:srgbClr val="0000CC"/>
                  </a:solidFill>
                </a:rPr>
                <a:t>Github</a:t>
              </a:r>
              <a:r>
                <a:rPr lang="en-US" altLang="zh-TW" b="1" dirty="0" smtClean="0">
                  <a:solidFill>
                    <a:srgbClr val="0000CC"/>
                  </a:solidFill>
                </a:rPr>
                <a:t>:</a:t>
              </a:r>
              <a:r>
                <a:rPr lang="en-US" altLang="zh-TW" b="1" dirty="0" smtClean="0"/>
                <a:t> </a:t>
              </a:r>
              <a:r>
                <a:rPr lang="zh-TW" altLang="en-US" b="1" dirty="0" smtClean="0"/>
                <a:t>聯合開發溝通及記錄程式開發歷程</a:t>
              </a:r>
              <a:r>
                <a:rPr lang="zh-TW" altLang="en-US" b="1" dirty="0"/>
                <a:t>。</a:t>
              </a:r>
              <a:endParaRPr lang="en-US" altLang="zh-TW" b="1" dirty="0"/>
            </a:p>
          </p:txBody>
        </p:sp>
      </p:grpSp>
      <p:grpSp>
        <p:nvGrpSpPr>
          <p:cNvPr id="18" name="组合 19"/>
          <p:cNvGrpSpPr/>
          <p:nvPr/>
        </p:nvGrpSpPr>
        <p:grpSpPr>
          <a:xfrm>
            <a:off x="539552" y="3306246"/>
            <a:ext cx="8399276" cy="705664"/>
            <a:chOff x="1367644" y="699543"/>
            <a:chExt cx="8399276" cy="705664"/>
          </a:xfrm>
        </p:grpSpPr>
        <p:grpSp>
          <p:nvGrpSpPr>
            <p:cNvPr id="19" name="组合 20"/>
            <p:cNvGrpSpPr/>
            <p:nvPr/>
          </p:nvGrpSpPr>
          <p:grpSpPr>
            <a:xfrm>
              <a:off x="1367644" y="699543"/>
              <a:ext cx="684076" cy="705664"/>
              <a:chOff x="1367644" y="699543"/>
              <a:chExt cx="684076" cy="705664"/>
            </a:xfrm>
          </p:grpSpPr>
          <p:pic>
            <p:nvPicPr>
              <p:cNvPr id="21" name="图片 22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7644" y="699543"/>
                <a:ext cx="684076" cy="705664"/>
              </a:xfrm>
              <a:prstGeom prst="rect">
                <a:avLst/>
              </a:prstGeom>
            </p:spPr>
          </p:pic>
          <p:sp>
            <p:nvSpPr>
              <p:cNvPr id="22" name="TextBox 23"/>
              <p:cNvSpPr txBox="1"/>
              <p:nvPr/>
            </p:nvSpPr>
            <p:spPr>
              <a:xfrm>
                <a:off x="1431694" y="771550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1"/>
                    </a:solidFill>
                    <a:latin typeface="华文隶书" pitchFamily="2" charset="-122"/>
                    <a:ea typeface="华文隶书" pitchFamily="2" charset="-122"/>
                  </a:rPr>
                  <a:t>四</a:t>
                </a:r>
                <a:endParaRPr lang="zh-CN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endParaRPr>
              </a:p>
            </p:txBody>
          </p:sp>
        </p:grpSp>
        <p:sp>
          <p:nvSpPr>
            <p:cNvPr id="20" name="TextBox 21"/>
            <p:cNvSpPr txBox="1"/>
            <p:nvPr/>
          </p:nvSpPr>
          <p:spPr>
            <a:xfrm>
              <a:off x="2087724" y="771550"/>
              <a:ext cx="7679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Adobe 楷体 Std R" pitchFamily="18" charset="-128"/>
                  <a:ea typeface="Adobe 楷体 Std R" pitchFamily="18" charset="-128"/>
                </a:defRPr>
              </a:lvl1pPr>
            </a:lstStyle>
            <a:p>
              <a:r>
                <a:rPr lang="en-US" altLang="zh-TW" b="1" dirty="0" smtClean="0">
                  <a:solidFill>
                    <a:srgbClr val="0000CC"/>
                  </a:solidFill>
                </a:rPr>
                <a:t>Firebase:</a:t>
              </a:r>
              <a:r>
                <a:rPr lang="en-US" altLang="zh-TW" b="1" dirty="0" smtClean="0"/>
                <a:t> </a:t>
              </a:r>
              <a:r>
                <a:rPr lang="zh-TW" altLang="en-US" b="1" dirty="0" smtClean="0"/>
                <a:t>雲端資料庫</a:t>
              </a:r>
              <a:r>
                <a:rPr lang="en-US" altLang="zh-TW" b="1" dirty="0" smtClean="0"/>
                <a:t>,</a:t>
              </a:r>
              <a:r>
                <a:rPr lang="zh-TW" altLang="en-US" b="1" dirty="0" smtClean="0"/>
                <a:t>使用者</a:t>
              </a:r>
              <a:r>
                <a:rPr lang="zh-TW" altLang="en-US" b="1" dirty="0"/>
                <a:t>註冊及</a:t>
              </a:r>
              <a:r>
                <a:rPr lang="zh-TW" altLang="en-US" b="1" dirty="0" smtClean="0"/>
                <a:t>驗證。</a:t>
              </a:r>
              <a:endParaRPr lang="zh-CN" altLang="en-US" b="1" dirty="0"/>
            </a:p>
          </p:txBody>
        </p:sp>
      </p:grpSp>
      <p:grpSp>
        <p:nvGrpSpPr>
          <p:cNvPr id="28" name="组合 19"/>
          <p:cNvGrpSpPr/>
          <p:nvPr/>
        </p:nvGrpSpPr>
        <p:grpSpPr>
          <a:xfrm>
            <a:off x="539552" y="4013786"/>
            <a:ext cx="8208404" cy="1026114"/>
            <a:chOff x="1367644" y="699543"/>
            <a:chExt cx="8208404" cy="1026114"/>
          </a:xfrm>
        </p:grpSpPr>
        <p:grpSp>
          <p:nvGrpSpPr>
            <p:cNvPr id="29" name="组合 20"/>
            <p:cNvGrpSpPr/>
            <p:nvPr/>
          </p:nvGrpSpPr>
          <p:grpSpPr>
            <a:xfrm>
              <a:off x="1367644" y="699543"/>
              <a:ext cx="684076" cy="705664"/>
              <a:chOff x="1367644" y="699543"/>
              <a:chExt cx="684076" cy="705664"/>
            </a:xfrm>
          </p:grpSpPr>
          <p:pic>
            <p:nvPicPr>
              <p:cNvPr id="31" name="图片 22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7644" y="699543"/>
                <a:ext cx="684076" cy="705664"/>
              </a:xfrm>
              <a:prstGeom prst="rect">
                <a:avLst/>
              </a:prstGeom>
            </p:spPr>
          </p:pic>
          <p:sp>
            <p:nvSpPr>
              <p:cNvPr id="32" name="TextBox 23"/>
              <p:cNvSpPr txBox="1"/>
              <p:nvPr/>
            </p:nvSpPr>
            <p:spPr>
              <a:xfrm>
                <a:off x="1431694" y="771550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1"/>
                    </a:solidFill>
                    <a:latin typeface="华文隶书" pitchFamily="2" charset="-122"/>
                    <a:ea typeface="华文隶书" pitchFamily="2" charset="-122"/>
                  </a:rPr>
                  <a:t>五</a:t>
                </a:r>
                <a:endParaRPr lang="zh-CN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endParaRPr>
              </a:p>
            </p:txBody>
          </p:sp>
        </p:grpSp>
        <p:sp>
          <p:nvSpPr>
            <p:cNvPr id="30" name="TextBox 21"/>
            <p:cNvSpPr txBox="1"/>
            <p:nvPr/>
          </p:nvSpPr>
          <p:spPr>
            <a:xfrm>
              <a:off x="2087724" y="771550"/>
              <a:ext cx="74883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Adobe 楷体 Std R" pitchFamily="18" charset="-128"/>
                  <a:ea typeface="Adobe 楷体 Std R" pitchFamily="18" charset="-128"/>
                </a:defRPr>
              </a:lvl1pPr>
            </a:lstStyle>
            <a:p>
              <a:r>
                <a:rPr lang="en-US" altLang="zh-TW" b="1" dirty="0" err="1" smtClean="0">
                  <a:solidFill>
                    <a:srgbClr val="0000CC"/>
                  </a:solidFill>
                </a:rPr>
                <a:t>ChatGPT</a:t>
              </a:r>
              <a:r>
                <a:rPr lang="en-US" altLang="zh-TW" b="1" dirty="0" smtClean="0">
                  <a:solidFill>
                    <a:srgbClr val="0000CC"/>
                  </a:solidFill>
                </a:rPr>
                <a:t>: </a:t>
              </a:r>
            </a:p>
            <a:p>
              <a:r>
                <a:rPr lang="zh-TW" altLang="en-US" b="1" dirty="0" smtClean="0"/>
                <a:t>輔助檢查人為錯誤、</a:t>
              </a:r>
              <a:r>
                <a:rPr lang="en-US" altLang="zh-TW" b="1" dirty="0" smtClean="0"/>
                <a:t>debug</a:t>
              </a:r>
              <a:r>
                <a:rPr lang="zh-TW" altLang="en-US" b="1" dirty="0" smtClean="0"/>
                <a:t> 、</a:t>
              </a:r>
              <a:r>
                <a:rPr lang="zh-TW" altLang="en-US" b="1" dirty="0"/>
                <a:t>加速</a:t>
              </a:r>
              <a:r>
                <a:rPr lang="zh-TW" altLang="en-US" b="1" dirty="0" smtClean="0"/>
                <a:t>開發</a:t>
              </a:r>
              <a:r>
                <a:rPr lang="en-US" altLang="zh-TW" b="1" dirty="0" smtClean="0"/>
                <a:t>...</a:t>
              </a:r>
              <a:r>
                <a:rPr lang="zh-TW" altLang="en-US" b="1" dirty="0" smtClean="0"/>
                <a:t>等</a:t>
              </a:r>
              <a:r>
                <a:rPr lang="zh-TW" altLang="en-US" b="1" dirty="0"/>
                <a:t>。</a:t>
              </a:r>
              <a:endParaRPr lang="zh-CN" altLang="en-US" b="1" dirty="0">
                <a:solidFill>
                  <a:srgbClr val="0000CC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41940"/>
            <a:ext cx="3646748" cy="113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504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1470"/>
            <a:ext cx="489654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192" y="1546926"/>
            <a:ext cx="2235503" cy="80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 txBox="1">
            <a:spLocks/>
          </p:cNvSpPr>
          <p:nvPr/>
        </p:nvSpPr>
        <p:spPr>
          <a:xfrm>
            <a:off x="457200" y="123478"/>
            <a:ext cx="8229600" cy="439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>
                <a:latin typeface="Adobe 楷体 Std R" pitchFamily="18" charset="-128"/>
                <a:ea typeface="Adobe 楷体 Std R" pitchFamily="18" charset="-128"/>
              </a:rPr>
              <a:t>功能區塊說明</a:t>
            </a:r>
            <a:endParaRPr lang="zh-CN" altLang="en-US" sz="4000" b="1" dirty="0">
              <a:latin typeface="Adobe 楷体 Std R" pitchFamily="18" charset="-128"/>
              <a:ea typeface="Adobe 楷体 Std R" pitchFamily="18" charset="-128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539552" y="555526"/>
            <a:ext cx="9109012" cy="705664"/>
            <a:chOff x="539552" y="555526"/>
            <a:chExt cx="9109012" cy="705664"/>
          </a:xfrm>
        </p:grpSpPr>
        <p:pic>
          <p:nvPicPr>
            <p:cNvPr id="11" name="图片 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555526"/>
              <a:ext cx="684076" cy="705664"/>
            </a:xfrm>
            <a:prstGeom prst="rect">
              <a:avLst/>
            </a:prstGeom>
          </p:spPr>
        </p:pic>
        <p:sp>
          <p:nvSpPr>
            <p:cNvPr id="12" name="TextBox 5"/>
            <p:cNvSpPr txBox="1"/>
            <p:nvPr/>
          </p:nvSpPr>
          <p:spPr>
            <a:xfrm>
              <a:off x="603602" y="627533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一</a:t>
              </a:r>
              <a:endPara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1187624" y="627533"/>
              <a:ext cx="84609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財報狗</a:t>
              </a:r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資料</a:t>
              </a:r>
              <a:r>
                <a:rPr lang="zh-TW" altLang="en-US" sz="2800" b="1" dirty="0" smtClean="0">
                  <a:latin typeface="Adobe 楷体 Std R" pitchFamily="18" charset="-128"/>
                  <a:ea typeface="Adobe 楷体 Std R" pitchFamily="18" charset="-128"/>
                </a:rPr>
                <a:t>擷取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03602" y="1261102"/>
            <a:ext cx="1606162" cy="467688"/>
            <a:chOff x="603602" y="1261102"/>
            <a:chExt cx="1606162" cy="467688"/>
          </a:xfrm>
        </p:grpSpPr>
        <p:grpSp>
          <p:nvGrpSpPr>
            <p:cNvPr id="18" name="群組 17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15" name="图片 3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1002382" y="1261102"/>
              <a:ext cx="1207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latin typeface="Adobe 楷体 Std R" pitchFamily="18" charset="-128"/>
                  <a:ea typeface="Adobe 楷体 Std R" pitchFamily="18" charset="-128"/>
                </a:rPr>
                <a:t>程式碼</a:t>
              </a:r>
              <a:r>
                <a:rPr lang="en-US" altLang="zh-TW" sz="24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TW" altLang="en-US" sz="24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2987824" y="1258091"/>
            <a:ext cx="1921954" cy="467688"/>
            <a:chOff x="603602" y="1261102"/>
            <a:chExt cx="1921954" cy="467688"/>
          </a:xfrm>
        </p:grpSpPr>
        <p:grpSp>
          <p:nvGrpSpPr>
            <p:cNvPr id="25" name="群組 24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27" name="图片 3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28" name="文字方塊 27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文字方塊 25"/>
            <p:cNvSpPr txBox="1"/>
            <p:nvPr/>
          </p:nvSpPr>
          <p:spPr>
            <a:xfrm>
              <a:off x="1002382" y="1261102"/>
              <a:ext cx="15231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latin typeface="Adobe 楷体 Std R" pitchFamily="18" charset="-128"/>
                  <a:ea typeface="Adobe 楷体 Std R" pitchFamily="18" charset="-128"/>
                </a:rPr>
                <a:t>資料</a:t>
              </a:r>
              <a:r>
                <a:rPr lang="zh-TW" altLang="en-US" sz="2400" b="1" dirty="0" smtClean="0">
                  <a:latin typeface="Adobe 楷体 Std R" pitchFamily="18" charset="-128"/>
                  <a:ea typeface="Adobe 楷体 Std R" pitchFamily="18" charset="-128"/>
                </a:rPr>
                <a:t>擷取</a:t>
              </a:r>
              <a:r>
                <a:rPr lang="en-US" altLang="zh-TW" sz="24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TW" altLang="en-US" sz="24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3059832" y="1635646"/>
            <a:ext cx="38715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lphaLcPeriod"/>
            </a:pP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產業別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 金融科技、半導體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...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等。</a:t>
            </a:r>
            <a:endParaRPr lang="en-US" altLang="zh-TW" sz="1600" dirty="0" smtClean="0">
              <a:latin typeface="Adobe 楷体 Std R" pitchFamily="18" charset="-128"/>
              <a:ea typeface="Adobe 楷体 Std R" pitchFamily="18" charset="-128"/>
            </a:endParaRPr>
          </a:p>
          <a:p>
            <a:pPr marL="342900" indent="-342900">
              <a:buFontTx/>
              <a:buAutoNum type="alphaLcPeriod"/>
            </a:pP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所屬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產業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 理財投資、資訊安全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...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等</a:t>
            </a:r>
            <a:r>
              <a:rPr lang="zh-TW" altLang="en-US" dirty="0" smtClean="0">
                <a:latin typeface="Adobe 楷体 Std R" pitchFamily="18" charset="-128"/>
                <a:ea typeface="Adobe 楷体 Std R" pitchFamily="18" charset="-128"/>
              </a:rPr>
              <a:t>。</a:t>
            </a:r>
            <a:endParaRPr lang="en-US" altLang="zh-TW" dirty="0" smtClean="0">
              <a:latin typeface="Adobe 楷体 Std R" pitchFamily="18" charset="-128"/>
              <a:ea typeface="Adobe 楷体 Std R" pitchFamily="18" charset="-128"/>
            </a:endParaRPr>
          </a:p>
          <a:p>
            <a:pPr marL="342900" indent="-342900">
              <a:buFontTx/>
              <a:buAutoNum type="alphaLcPeriod"/>
            </a:pP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股票代號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2435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、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6590...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等。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  <a:p>
            <a:pPr marL="342900" indent="-342900">
              <a:buFontTx/>
              <a:buAutoNum type="alphaLcPeriod"/>
            </a:pP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公司簡稱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 凌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群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、普鴻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...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等。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45672" y="1636270"/>
            <a:ext cx="1872208" cy="289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6839005" y="16566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defRPr>
            </a:lvl1pPr>
          </a:lstStyle>
          <a:p>
            <a:r>
              <a:rPr lang="en-US" altLang="zh-TW" dirty="0"/>
              <a:t>a</a:t>
            </a:r>
            <a:endParaRPr lang="zh-TW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422" y="3003797"/>
            <a:ext cx="5175018" cy="2006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向下箭號 39"/>
          <p:cNvSpPr/>
          <p:nvPr/>
        </p:nvSpPr>
        <p:spPr>
          <a:xfrm>
            <a:off x="7380312" y="2427734"/>
            <a:ext cx="360040" cy="43204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7596336" y="3442588"/>
            <a:ext cx="720080" cy="1505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7812360" y="3210977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defRPr>
            </a:lvl1pPr>
          </a:lstStyle>
          <a:p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4271268" y="3480044"/>
            <a:ext cx="300732" cy="1467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4293907" y="3260039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defRPr>
            </a:lvl1pPr>
          </a:lstStyle>
          <a:p>
            <a:r>
              <a:rPr lang="en-US" altLang="zh-TW" dirty="0"/>
              <a:t>d</a:t>
            </a:r>
            <a:endParaRPr lang="zh-TW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3957836" y="3480044"/>
            <a:ext cx="300732" cy="1467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3995936" y="3257922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c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202" y="598084"/>
            <a:ext cx="1251309" cy="620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文字方塊 31"/>
          <p:cNvSpPr txBox="1"/>
          <p:nvPr/>
        </p:nvSpPr>
        <p:spPr>
          <a:xfrm>
            <a:off x="689470" y="1779662"/>
            <a:ext cx="2331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使用</a:t>
            </a:r>
            <a:r>
              <a:rPr lang="zh-TW" altLang="en-US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靜態網頁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抓取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方式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,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 擷取產業別、所屬產業、股票代號及公司簡稱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.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56890" y="2971668"/>
            <a:ext cx="2177648" cy="1659387"/>
            <a:chOff x="556890" y="2971668"/>
            <a:chExt cx="2177648" cy="1659387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538" y="3759547"/>
              <a:ext cx="1440000" cy="8715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0" y="2971668"/>
              <a:ext cx="1440000" cy="941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7" name="文字方塊 36"/>
          <p:cNvSpPr txBox="1"/>
          <p:nvPr/>
        </p:nvSpPr>
        <p:spPr>
          <a:xfrm>
            <a:off x="545258" y="2668251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靜</a:t>
            </a:r>
            <a:r>
              <a:rPr lang="zh-TW" altLang="en-US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態</a:t>
            </a:r>
            <a:r>
              <a:rPr lang="zh-TW" altLang="en-US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網頁爬蟲</a:t>
            </a:r>
            <a:r>
              <a:rPr lang="en-US" altLang="zh-TW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: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078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101" y="1437664"/>
            <a:ext cx="1368355" cy="135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154495"/>
            <a:ext cx="88582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827" y="3836775"/>
            <a:ext cx="4107771" cy="1183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群組 15"/>
          <p:cNvGrpSpPr/>
          <p:nvPr/>
        </p:nvGrpSpPr>
        <p:grpSpPr>
          <a:xfrm>
            <a:off x="539552" y="555526"/>
            <a:ext cx="9109012" cy="705664"/>
            <a:chOff x="539552" y="555526"/>
            <a:chExt cx="9109012" cy="705664"/>
          </a:xfrm>
        </p:grpSpPr>
        <p:pic>
          <p:nvPicPr>
            <p:cNvPr id="11" name="图片 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555526"/>
              <a:ext cx="684076" cy="705664"/>
            </a:xfrm>
            <a:prstGeom prst="rect">
              <a:avLst/>
            </a:prstGeom>
          </p:spPr>
        </p:pic>
        <p:sp>
          <p:nvSpPr>
            <p:cNvPr id="12" name="TextBox 5"/>
            <p:cNvSpPr txBox="1"/>
            <p:nvPr/>
          </p:nvSpPr>
          <p:spPr>
            <a:xfrm>
              <a:off x="603602" y="627533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二</a:t>
              </a:r>
              <a:endPara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1187624" y="627533"/>
              <a:ext cx="84609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latin typeface="Adobe 楷体 Std R" pitchFamily="18" charset="-128"/>
                  <a:ea typeface="Adobe 楷体 Std R" pitchFamily="18" charset="-128"/>
                </a:rPr>
                <a:t>公司</a:t>
              </a:r>
              <a:r>
                <a:rPr lang="zh-TW" altLang="en-US" sz="2800" b="1" dirty="0" smtClean="0">
                  <a:latin typeface="Adobe 楷体 Std R" pitchFamily="18" charset="-128"/>
                  <a:ea typeface="Adobe 楷体 Std R" pitchFamily="18" charset="-128"/>
                </a:rPr>
                <a:t>資料加上分類屬性上傳</a:t>
              </a:r>
              <a:r>
                <a:rPr lang="en-US" altLang="zh-TW" sz="2800" b="1" dirty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F</a:t>
              </a:r>
              <a:r>
                <a:rPr lang="en-US" altLang="zh-TW" sz="28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irebase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03602" y="1261102"/>
            <a:ext cx="1606162" cy="467688"/>
            <a:chOff x="603602" y="1261102"/>
            <a:chExt cx="1606162" cy="467688"/>
          </a:xfrm>
        </p:grpSpPr>
        <p:grpSp>
          <p:nvGrpSpPr>
            <p:cNvPr id="18" name="群組 17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15" name="图片 3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1002382" y="1261102"/>
              <a:ext cx="1207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latin typeface="Adobe 楷体 Std R" pitchFamily="18" charset="-128"/>
                  <a:ea typeface="Adobe 楷体 Std R" pitchFamily="18" charset="-128"/>
                </a:rPr>
                <a:t>程式碼</a:t>
              </a:r>
              <a:r>
                <a:rPr lang="en-US" altLang="zh-TW" sz="24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TW" altLang="en-US" sz="24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2987824" y="1258091"/>
            <a:ext cx="2869328" cy="467688"/>
            <a:chOff x="603602" y="1261102"/>
            <a:chExt cx="2869328" cy="467688"/>
          </a:xfrm>
        </p:grpSpPr>
        <p:grpSp>
          <p:nvGrpSpPr>
            <p:cNvPr id="25" name="群組 24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27" name="图片 3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28" name="文字方塊 27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文字方塊 25"/>
            <p:cNvSpPr txBox="1"/>
            <p:nvPr/>
          </p:nvSpPr>
          <p:spPr>
            <a:xfrm>
              <a:off x="1002382" y="1261102"/>
              <a:ext cx="24705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latin typeface="Adobe 楷体 Std R" pitchFamily="18" charset="-128"/>
                  <a:ea typeface="Adobe 楷体 Std R" pitchFamily="18" charset="-128"/>
                </a:rPr>
                <a:t>資料</a:t>
              </a:r>
              <a:r>
                <a:rPr lang="zh-TW" altLang="en-US" sz="2400" b="1" dirty="0">
                  <a:latin typeface="Adobe 楷体 Std R" pitchFamily="18" charset="-128"/>
                  <a:ea typeface="Adobe 楷体 Std R" pitchFamily="18" charset="-128"/>
                </a:rPr>
                <a:t>比對及</a:t>
              </a:r>
              <a:r>
                <a:rPr lang="zh-TW" altLang="en-US" sz="2400" b="1" dirty="0" smtClean="0">
                  <a:latin typeface="Adobe 楷体 Std R" pitchFamily="18" charset="-128"/>
                  <a:ea typeface="Adobe 楷体 Std R" pitchFamily="18" charset="-128"/>
                </a:rPr>
                <a:t>上傳</a:t>
              </a:r>
              <a:r>
                <a:rPr lang="en-US" altLang="zh-TW" sz="24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TW" altLang="en-US" sz="24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3059832" y="1635646"/>
            <a:ext cx="44614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lphaLcPeriod"/>
            </a:pP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產業別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_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所屬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產業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 金融科技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_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理財投資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...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等。</a:t>
            </a:r>
            <a:endParaRPr lang="en-US" altLang="zh-TW" sz="1600" dirty="0" smtClean="0">
              <a:latin typeface="Adobe 楷体 Std R" pitchFamily="18" charset="-128"/>
              <a:ea typeface="Adobe 楷体 Std R" pitchFamily="18" charset="-128"/>
            </a:endParaRPr>
          </a:p>
          <a:p>
            <a:pPr marL="342900" indent="-342900">
              <a:buFontTx/>
              <a:buAutoNum type="alphaLcPeriod"/>
            </a:pP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屬性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分類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 土、木、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水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、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火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、金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。</a:t>
            </a:r>
            <a:endParaRPr lang="en-US" altLang="zh-TW" sz="1600" dirty="0" smtClean="0">
              <a:latin typeface="Adobe 楷体 Std R" pitchFamily="18" charset="-128"/>
              <a:ea typeface="Adobe 楷体 Std R" pitchFamily="18" charset="-128"/>
            </a:endParaRPr>
          </a:p>
          <a:p>
            <a:pPr marL="342900" indent="-342900">
              <a:buFontTx/>
              <a:buAutoNum type="alphaLcPeriod"/>
            </a:pP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資料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格式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 股票代碼、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產業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別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+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所屬產業、</a:t>
            </a:r>
            <a:endParaRPr lang="en-US" altLang="zh-TW" sz="1600" dirty="0" smtClean="0">
              <a:latin typeface="Adobe 楷体 Std R" pitchFamily="18" charset="-128"/>
              <a:ea typeface="Adobe 楷体 Std R" pitchFamily="18" charset="-128"/>
            </a:endParaRPr>
          </a:p>
          <a:p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                     公司簡稱、屬性分類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90402" y="1519120"/>
            <a:ext cx="1097947" cy="1268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7252704" y="1184814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defRPr>
            </a:lvl1pPr>
          </a:lstStyle>
          <a:p>
            <a:r>
              <a:rPr lang="en-US" altLang="zh-TW" dirty="0"/>
              <a:t>a:</a:t>
            </a:r>
            <a:r>
              <a:rPr lang="zh-TW" altLang="en-US" dirty="0"/>
              <a:t> </a:t>
            </a:r>
            <a:r>
              <a:rPr lang="en-US" altLang="zh-TW" dirty="0"/>
              <a:t>Excel</a:t>
            </a:r>
            <a:r>
              <a:rPr lang="zh-TW" altLang="en-US" dirty="0"/>
              <a:t> </a:t>
            </a:r>
            <a:r>
              <a:rPr lang="zh-TW" altLang="en-US" dirty="0" smtClean="0"/>
              <a:t>檔</a:t>
            </a:r>
            <a:endParaRPr lang="zh-TW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975701" y="3505033"/>
            <a:ext cx="720080" cy="1505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4228764" y="330286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defRPr>
            </a:lvl1pPr>
          </a:lstStyle>
          <a:p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5505504" y="4043268"/>
            <a:ext cx="3314968" cy="976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5292080" y="4382983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defRPr>
            </a:lvl1pPr>
          </a:lstStyle>
          <a:p>
            <a:r>
              <a:rPr lang="en-US" altLang="zh-TW" dirty="0" smtClean="0"/>
              <a:t>c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689470" y="1717102"/>
            <a:ext cx="23310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使用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pandas</a:t>
            </a:r>
            <a:r>
              <a:rPr lang="en-US" altLang="zh-TW" sz="1600" dirty="0"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開啟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產業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分類表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(excel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檔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),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 並配合財報狗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資料</a:t>
            </a:r>
            <a:r>
              <a:rPr lang="zh-TW" altLang="en-US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依</a:t>
            </a:r>
            <a:r>
              <a:rPr lang="en-US" altLang="zh-TW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”</a:t>
            </a:r>
            <a:r>
              <a:rPr lang="zh-TW" altLang="en-US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產業別</a:t>
            </a:r>
            <a:r>
              <a:rPr lang="en-US" altLang="zh-TW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_</a:t>
            </a:r>
            <a:r>
              <a:rPr lang="zh-TW" altLang="en-US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所屬產業</a:t>
            </a:r>
            <a:r>
              <a:rPr lang="en-US" altLang="zh-TW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”</a:t>
            </a:r>
            <a:r>
              <a:rPr lang="zh-TW" altLang="en-US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做關聯鍵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,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 使各公司依屬性別分類上傳至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F</a:t>
            </a:r>
            <a:r>
              <a:rPr lang="en-US" altLang="zh-TW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irebase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雲端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資料庫。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973" y="3078766"/>
            <a:ext cx="4102625" cy="677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矩形 36"/>
          <p:cNvSpPr/>
          <p:nvPr/>
        </p:nvSpPr>
        <p:spPr>
          <a:xfrm>
            <a:off x="5026973" y="3381699"/>
            <a:ext cx="4117027" cy="198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992010" y="2860876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defRPr>
            </a:lvl1pPr>
          </a:lstStyle>
          <a:p>
            <a:r>
              <a:rPr lang="en-US" altLang="zh-TW" dirty="0"/>
              <a:t>a:</a:t>
            </a:r>
            <a:r>
              <a:rPr lang="zh-TW" altLang="en-US" dirty="0"/>
              <a:t> 爬蟲</a:t>
            </a:r>
            <a:r>
              <a:rPr lang="zh-TW" altLang="en-US" dirty="0" smtClean="0"/>
              <a:t>程式</a:t>
            </a:r>
            <a:endParaRPr lang="zh-TW" altLang="en-US" dirty="0"/>
          </a:p>
        </p:txBody>
      </p:sp>
      <p:sp>
        <p:nvSpPr>
          <p:cNvPr id="4" name="上-下雙向箭號 3"/>
          <p:cNvSpPr/>
          <p:nvPr/>
        </p:nvSpPr>
        <p:spPr>
          <a:xfrm>
            <a:off x="7650087" y="2902928"/>
            <a:ext cx="90265" cy="388902"/>
          </a:xfrm>
          <a:prstGeom prst="upDown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28" y="3627906"/>
            <a:ext cx="1440000" cy="737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67849"/>
            <a:ext cx="1440000" cy="137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文字方塊 33"/>
          <p:cNvSpPr txBox="1"/>
          <p:nvPr/>
        </p:nvSpPr>
        <p:spPr>
          <a:xfrm>
            <a:off x="283772" y="3363838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pandas</a:t>
            </a:r>
            <a:r>
              <a:rPr lang="en-US" altLang="zh-TW" sz="1200" dirty="0"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en-US" altLang="zh-TW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: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031842" y="3220916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上傳</a:t>
            </a:r>
            <a:r>
              <a:rPr lang="en-US" altLang="zh-TW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Firebase: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965" y="946689"/>
            <a:ext cx="457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22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619" y="3617660"/>
            <a:ext cx="5675381" cy="132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群組 15"/>
          <p:cNvGrpSpPr/>
          <p:nvPr/>
        </p:nvGrpSpPr>
        <p:grpSpPr>
          <a:xfrm>
            <a:off x="539552" y="555526"/>
            <a:ext cx="9109012" cy="705664"/>
            <a:chOff x="539552" y="555526"/>
            <a:chExt cx="9109012" cy="705664"/>
          </a:xfrm>
        </p:grpSpPr>
        <p:pic>
          <p:nvPicPr>
            <p:cNvPr id="11" name="图片 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555526"/>
              <a:ext cx="684076" cy="705664"/>
            </a:xfrm>
            <a:prstGeom prst="rect">
              <a:avLst/>
            </a:prstGeom>
          </p:spPr>
        </p:pic>
        <p:sp>
          <p:nvSpPr>
            <p:cNvPr id="12" name="TextBox 5"/>
            <p:cNvSpPr txBox="1"/>
            <p:nvPr/>
          </p:nvSpPr>
          <p:spPr>
            <a:xfrm>
              <a:off x="603602" y="627533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rPr>
                <a:t>三</a:t>
              </a:r>
              <a:endParaRPr lang="zh-CN" altLang="en-US" sz="2400" dirty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1187624" y="627533"/>
              <a:ext cx="84609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 smtClean="0">
                  <a:latin typeface="Adobe 楷体 Std R" pitchFamily="18" charset="-128"/>
                  <a:ea typeface="Adobe 楷体 Std R" pitchFamily="18" charset="-128"/>
                </a:rPr>
                <a:t>擷取</a:t>
              </a:r>
              <a:r>
                <a:rPr lang="en-US" altLang="zh-TW" sz="28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Goodinfo</a:t>
              </a:r>
              <a:r>
                <a:rPr lang="zh-TW" altLang="en-US" sz="2800" b="1" dirty="0" smtClean="0">
                  <a:latin typeface="Adobe 楷体 Std R" pitchFamily="18" charset="-128"/>
                  <a:ea typeface="Adobe 楷体 Std R" pitchFamily="18" charset="-128"/>
                </a:rPr>
                <a:t>公司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ROE</a:t>
              </a:r>
              <a:r>
                <a:rPr lang="zh-TW" altLang="en-US" sz="2800" b="1" dirty="0" smtClean="0">
                  <a:latin typeface="Adobe 楷体 Std R" pitchFamily="18" charset="-128"/>
                  <a:ea typeface="Adobe 楷体 Std R" pitchFamily="18" charset="-128"/>
                </a:rPr>
                <a:t>累季資料上傳</a:t>
              </a:r>
              <a:r>
                <a:rPr lang="en-US" altLang="zh-TW" sz="2800" b="1" dirty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F</a:t>
              </a:r>
              <a:r>
                <a:rPr lang="en-US" altLang="zh-TW" sz="2800" b="1" dirty="0" smtClean="0">
                  <a:solidFill>
                    <a:srgbClr val="0000CC"/>
                  </a:solidFill>
                  <a:latin typeface="Adobe 楷体 Std R" pitchFamily="18" charset="-128"/>
                  <a:ea typeface="Adobe 楷体 Std R" pitchFamily="18" charset="-128"/>
                </a:rPr>
                <a:t>irebase</a:t>
              </a:r>
              <a:r>
                <a:rPr lang="en-US" altLang="zh-TW" sz="28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03602" y="1261102"/>
            <a:ext cx="1606162" cy="467688"/>
            <a:chOff x="603602" y="1261102"/>
            <a:chExt cx="1606162" cy="467688"/>
          </a:xfrm>
        </p:grpSpPr>
        <p:grpSp>
          <p:nvGrpSpPr>
            <p:cNvPr id="18" name="群組 17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15" name="图片 3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1002382" y="1261102"/>
              <a:ext cx="1207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latin typeface="Adobe 楷体 Std R" pitchFamily="18" charset="-128"/>
                  <a:ea typeface="Adobe 楷体 Std R" pitchFamily="18" charset="-128"/>
                </a:rPr>
                <a:t>程式碼</a:t>
              </a:r>
              <a:r>
                <a:rPr lang="en-US" altLang="zh-TW" sz="24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TW" altLang="en-US" sz="24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2987824" y="1258091"/>
            <a:ext cx="2869328" cy="467688"/>
            <a:chOff x="603602" y="1261102"/>
            <a:chExt cx="2869328" cy="467688"/>
          </a:xfrm>
        </p:grpSpPr>
        <p:grpSp>
          <p:nvGrpSpPr>
            <p:cNvPr id="25" name="群組 24"/>
            <p:cNvGrpSpPr/>
            <p:nvPr/>
          </p:nvGrpSpPr>
          <p:grpSpPr>
            <a:xfrm>
              <a:off x="603602" y="1300222"/>
              <a:ext cx="411480" cy="428568"/>
              <a:chOff x="603602" y="1300222"/>
              <a:chExt cx="411480" cy="428568"/>
            </a:xfrm>
          </p:grpSpPr>
          <p:pic>
            <p:nvPicPr>
              <p:cNvPr id="27" name="图片 3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02" y="1305880"/>
                <a:ext cx="411480" cy="422910"/>
              </a:xfrm>
              <a:prstGeom prst="rect">
                <a:avLst/>
              </a:prstGeom>
            </p:spPr>
          </p:pic>
          <p:sp>
            <p:nvSpPr>
              <p:cNvPr id="28" name="文字方塊 27"/>
              <p:cNvSpPr txBox="1"/>
              <p:nvPr/>
            </p:nvSpPr>
            <p:spPr>
              <a:xfrm>
                <a:off x="671514" y="130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文字方塊 25"/>
            <p:cNvSpPr txBox="1"/>
            <p:nvPr/>
          </p:nvSpPr>
          <p:spPr>
            <a:xfrm>
              <a:off x="1002382" y="1261102"/>
              <a:ext cx="24705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latin typeface="Adobe 楷体 Std R" pitchFamily="18" charset="-128"/>
                  <a:ea typeface="Adobe 楷体 Std R" pitchFamily="18" charset="-128"/>
                </a:rPr>
                <a:t>資料</a:t>
              </a:r>
              <a:r>
                <a:rPr lang="zh-TW" altLang="en-US" sz="2400" b="1" dirty="0">
                  <a:latin typeface="Adobe 楷体 Std R" pitchFamily="18" charset="-128"/>
                  <a:ea typeface="Adobe 楷体 Std R" pitchFamily="18" charset="-128"/>
                </a:rPr>
                <a:t>擷取</a:t>
              </a:r>
              <a:r>
                <a:rPr lang="zh-TW" altLang="en-US" sz="2400" b="1" dirty="0" smtClean="0">
                  <a:latin typeface="Adobe 楷体 Std R" pitchFamily="18" charset="-128"/>
                  <a:ea typeface="Adobe 楷体 Std R" pitchFamily="18" charset="-128"/>
                </a:rPr>
                <a:t>及上傳</a:t>
              </a:r>
              <a:r>
                <a:rPr lang="en-US" altLang="zh-TW" sz="2400" b="1" dirty="0" smtClean="0">
                  <a:latin typeface="Adobe 楷体 Std R" pitchFamily="18" charset="-128"/>
                  <a:ea typeface="Adobe 楷体 Std R" pitchFamily="18" charset="-128"/>
                </a:rPr>
                <a:t>:</a:t>
              </a:r>
              <a:endParaRPr lang="zh-TW" altLang="en-US" sz="2400" b="1" dirty="0">
                <a:latin typeface="Adobe 楷体 Std R" pitchFamily="18" charset="-128"/>
                <a:ea typeface="Adobe 楷体 Std R" pitchFamily="18" charset="-128"/>
              </a:endParaRP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3059832" y="1635646"/>
            <a:ext cx="37433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lphaLcPeriod"/>
            </a:pP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股票代號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2453...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等。</a:t>
            </a:r>
            <a:endParaRPr lang="en-US" altLang="zh-TW" sz="1600" dirty="0" smtClean="0">
              <a:latin typeface="Adobe 楷体 Std R" pitchFamily="18" charset="-128"/>
              <a:ea typeface="Adobe 楷体 Std R" pitchFamily="18" charset="-128"/>
            </a:endParaRPr>
          </a:p>
          <a:p>
            <a:pPr marL="342900" indent="-342900">
              <a:buFontTx/>
              <a:buAutoNum type="alphaLcPeriod"/>
            </a:pP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各季度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2022Q4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 、 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2022Q3...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等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。</a:t>
            </a:r>
            <a:endParaRPr lang="en-US" altLang="zh-TW" sz="1600" dirty="0" smtClean="0">
              <a:latin typeface="Adobe 楷体 Std R" pitchFamily="18" charset="-128"/>
              <a:ea typeface="Adobe 楷体 Std R" pitchFamily="18" charset="-128"/>
            </a:endParaRPr>
          </a:p>
          <a:p>
            <a:pPr marL="342900" indent="-342900">
              <a:buFontTx/>
              <a:buAutoNum type="alphaLcPeriod"/>
            </a:pP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累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季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ROE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值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: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各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季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ROE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值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(%)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986221" y="3638096"/>
            <a:ext cx="431873" cy="85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328355" y="3417062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a:</a:t>
            </a:r>
            <a:r>
              <a:rPr lang="zh-TW" altLang="en-US" sz="1200" dirty="0" smtClean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en-US" altLang="zh-TW" sz="1200" dirty="0" smtClean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Goodinfo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892136" y="3858602"/>
            <a:ext cx="4251864" cy="109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4645276" y="3784159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b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464870" y="4803998"/>
            <a:ext cx="5679130" cy="139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4221898" y="4599007"/>
            <a:ext cx="1098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c</a:t>
            </a:r>
            <a:r>
              <a:rPr lang="en-US" altLang="zh-TW" sz="1200" dirty="0" smtClean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: ROE(%)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89470" y="1717102"/>
            <a:ext cx="23310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使用</a:t>
            </a:r>
            <a:r>
              <a:rPr lang="zh-TW" altLang="en-US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動態網頁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爬蟲並配合財報狗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資料</a:t>
            </a:r>
            <a:r>
              <a:rPr lang="zh-TW" altLang="en-US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依</a:t>
            </a:r>
            <a:r>
              <a:rPr lang="en-US" altLang="zh-TW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”</a:t>
            </a:r>
            <a:r>
              <a:rPr lang="zh-TW" altLang="en-US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股票代號</a:t>
            </a:r>
            <a:r>
              <a:rPr lang="en-US" altLang="zh-TW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”</a:t>
            </a:r>
            <a:r>
              <a:rPr lang="zh-TW" altLang="en-US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做關聯鍵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,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 擷取公司累季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ROE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資料上傳並至</a:t>
            </a:r>
            <a:r>
              <a:rPr lang="en-US" altLang="zh-TW" sz="16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F</a:t>
            </a:r>
            <a:r>
              <a:rPr lang="en-US" altLang="zh-TW" sz="16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irebase</a:t>
            </a:r>
            <a:r>
              <a:rPr lang="en-US" altLang="zh-TW" sz="1600" dirty="0" smtClean="0"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zh-TW" altLang="en-US" sz="1600" dirty="0" smtClean="0">
                <a:latin typeface="Adobe 楷体 Std R" pitchFamily="18" charset="-128"/>
                <a:ea typeface="Adobe 楷体 Std R" pitchFamily="18" charset="-128"/>
              </a:rPr>
              <a:t>雲端</a:t>
            </a:r>
            <a:r>
              <a:rPr lang="zh-TW" altLang="en-US" sz="1600" dirty="0">
                <a:latin typeface="Adobe 楷体 Std R" pitchFamily="18" charset="-128"/>
                <a:ea typeface="Adobe 楷体 Std R" pitchFamily="18" charset="-128"/>
              </a:rPr>
              <a:t>資料庫。</a:t>
            </a:r>
            <a:endParaRPr lang="en-US" altLang="zh-TW" sz="1600" dirty="0">
              <a:latin typeface="Adobe 楷体 Std R" pitchFamily="18" charset="-128"/>
              <a:ea typeface="Adobe 楷体 Std R" pitchFamily="18" charset="-128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191" y="2718262"/>
            <a:ext cx="4102625" cy="677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矩形 36"/>
          <p:cNvSpPr/>
          <p:nvPr/>
        </p:nvSpPr>
        <p:spPr>
          <a:xfrm>
            <a:off x="3454191" y="3185553"/>
            <a:ext cx="4117027" cy="198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3357803" y="2479864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a:</a:t>
            </a:r>
            <a:r>
              <a:rPr lang="zh-TW" altLang="en-US" sz="1200" dirty="0" smtClean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 </a:t>
            </a:r>
            <a:r>
              <a:rPr lang="zh-TW" altLang="en-US" sz="1200" dirty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爬蟲</a:t>
            </a:r>
            <a:r>
              <a:rPr lang="zh-TW" altLang="en-US" sz="1200" dirty="0" smtClean="0">
                <a:solidFill>
                  <a:srgbClr val="FF0000"/>
                </a:solidFill>
                <a:latin typeface="Adobe 楷体 Std R" pitchFamily="18" charset="-128"/>
                <a:ea typeface="Adobe 楷体 Std R" pitchFamily="18" charset="-128"/>
              </a:rPr>
              <a:t>程式</a:t>
            </a:r>
            <a:endParaRPr lang="zh-TW" altLang="en-US" sz="1200" dirty="0">
              <a:solidFill>
                <a:srgbClr val="FF0000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4" name="上-下雙向箭號 3"/>
          <p:cNvSpPr/>
          <p:nvPr/>
        </p:nvSpPr>
        <p:spPr>
          <a:xfrm>
            <a:off x="5220072" y="3403411"/>
            <a:ext cx="90265" cy="214249"/>
          </a:xfrm>
          <a:prstGeom prst="upDown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154063"/>
            <a:ext cx="287655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215070" y="3360567"/>
            <a:ext cx="1800461" cy="1639270"/>
            <a:chOff x="188091" y="2984937"/>
            <a:chExt cx="1800461" cy="1639270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52" y="4103796"/>
              <a:ext cx="1440000" cy="520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704" y="3132497"/>
              <a:ext cx="1440000" cy="1167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091" y="2984937"/>
              <a:ext cx="1440000" cy="760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1" name="文字方塊 40"/>
          <p:cNvSpPr txBox="1"/>
          <p:nvPr/>
        </p:nvSpPr>
        <p:spPr>
          <a:xfrm>
            <a:off x="145768" y="3095684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動態網頁爬蟲</a:t>
            </a:r>
            <a:r>
              <a:rPr lang="en-US" altLang="zh-TW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: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44" y="3347817"/>
            <a:ext cx="1440000" cy="1187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文字方塊 42"/>
          <p:cNvSpPr txBox="1"/>
          <p:nvPr/>
        </p:nvSpPr>
        <p:spPr>
          <a:xfrm>
            <a:off x="1887826" y="3115562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上傳</a:t>
            </a:r>
            <a:r>
              <a:rPr lang="en-US" altLang="zh-TW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Firebase: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7373450" y="1807649"/>
            <a:ext cx="1712845" cy="1700205"/>
            <a:chOff x="7373450" y="1584429"/>
            <a:chExt cx="1712845" cy="1700205"/>
          </a:xfrm>
        </p:grpSpPr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6295" y="2516571"/>
              <a:ext cx="900000" cy="768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6456" y="1800972"/>
              <a:ext cx="900000" cy="9868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3450" y="1584429"/>
              <a:ext cx="900000" cy="882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8" name="文字方塊 47"/>
          <p:cNvSpPr txBox="1"/>
          <p:nvPr/>
        </p:nvSpPr>
        <p:spPr>
          <a:xfrm>
            <a:off x="7272658" y="1590290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0000CC"/>
                </a:solidFill>
                <a:latin typeface="Adobe 楷体 Std R" pitchFamily="18" charset="-128"/>
                <a:ea typeface="Adobe 楷体 Std R" pitchFamily="18" charset="-128"/>
              </a:rPr>
              <a:t>Firebase:</a:t>
            </a:r>
            <a:endParaRPr lang="zh-TW" altLang="en-US" sz="1200" dirty="0">
              <a:solidFill>
                <a:srgbClr val="0000CC"/>
              </a:solidFill>
              <a:latin typeface="Adobe 楷体 Std R" pitchFamily="18" charset="-128"/>
              <a:ea typeface="Adobe 楷体 Std R" pitchFamily="18" charset="-128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8424" y="3284634"/>
            <a:ext cx="755576" cy="2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-右雙向箭號 5"/>
          <p:cNvSpPr/>
          <p:nvPr/>
        </p:nvSpPr>
        <p:spPr>
          <a:xfrm>
            <a:off x="7669561" y="3284634"/>
            <a:ext cx="603889" cy="118777"/>
          </a:xfrm>
          <a:prstGeom prst="leftRight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46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</TotalTime>
  <Words>2770</Words>
  <Application>Microsoft Office PowerPoint</Application>
  <PresentationFormat>如螢幕大小 (16:9)</PresentationFormat>
  <Paragraphs>445</Paragraphs>
  <Slides>31</Slides>
  <Notes>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2" baseType="lpstr">
      <vt:lpstr>Office 主题</vt:lpstr>
      <vt:lpstr>PowerPoint 簡報</vt:lpstr>
      <vt:lpstr>目錄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229</cp:revision>
  <dcterms:created xsi:type="dcterms:W3CDTF">2013-03-22T04:45:22Z</dcterms:created>
  <dcterms:modified xsi:type="dcterms:W3CDTF">2023-04-06T16:37:39Z</dcterms:modified>
</cp:coreProperties>
</file>